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8288000" cy="10287000"/>
  <p:notesSz cx="6858000" cy="9144000"/>
  <p:embeddedFontLst>
    <p:embeddedFont>
      <p:font typeface="Canva Sans" panose="020B0604020202020204" charset="0"/>
      <p:regular r:id="rId52"/>
    </p:embeddedFont>
    <p:embeddedFont>
      <p:font typeface="Canva Sans Bold" panose="020B0604020202020204" charset="0"/>
      <p:regular r:id="rId53"/>
    </p:embeddedFont>
    <p:embeddedFont>
      <p:font typeface="DM Sans" pitchFamily="2" charset="0"/>
      <p:regular r:id="rId54"/>
    </p:embeddedFont>
    <p:embeddedFont>
      <p:font typeface="DM Sans Bold" panose="020B0604020202020204" charset="0"/>
      <p:regular r:id="rId55"/>
    </p:embeddedFont>
    <p:embeddedFont>
      <p:font typeface="Glacial Indifference" panose="020B0604020202020204" charset="0"/>
      <p:regular r:id="rId56"/>
    </p:embeddedFont>
    <p:embeddedFont>
      <p:font typeface="Glacial Indifference Bold" panose="020B0604020202020204" charset="0"/>
      <p:regular r:id="rId57"/>
    </p:embeddedFont>
    <p:embeddedFont>
      <p:font typeface="Impact" panose="020B0806030902050204" pitchFamily="34" charset="0"/>
      <p:regular r:id="rId58"/>
    </p:embeddedFont>
    <p:embeddedFont>
      <p:font typeface="Open Sans" panose="020B0606030504020204" pitchFamily="34" charset="0"/>
      <p:regular r:id="rId59"/>
    </p:embeddedFont>
    <p:embeddedFont>
      <p:font typeface="Open Sans Bold"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1914" y="7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1.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2.png"/><Relationship Id="rId3" Type="http://schemas.openxmlformats.org/officeDocument/2006/relationships/image" Target="../media/image31.png"/><Relationship Id="rId7" Type="http://schemas.openxmlformats.org/officeDocument/2006/relationships/image" Target="../media/image49.png"/><Relationship Id="rId12" Type="http://schemas.openxmlformats.org/officeDocument/2006/relationships/image" Target="../media/image38.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37.png"/><Relationship Id="rId5" Type="http://schemas.openxmlformats.org/officeDocument/2006/relationships/image" Target="../media/image43.png"/><Relationship Id="rId10" Type="http://schemas.openxmlformats.org/officeDocument/2006/relationships/image" Target="../media/image34.svg"/><Relationship Id="rId4" Type="http://schemas.openxmlformats.org/officeDocument/2006/relationships/image" Target="../media/image32.sv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4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6.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4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7.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8.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9.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61.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6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62.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64.jpe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65.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50.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4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44.sv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67.png"/><Relationship Id="rId3" Type="http://schemas.openxmlformats.org/officeDocument/2006/relationships/image" Target="../media/image43.png"/><Relationship Id="rId7" Type="http://schemas.openxmlformats.org/officeDocument/2006/relationships/image" Target="../media/image33.png"/><Relationship Id="rId12" Type="http://schemas.openxmlformats.org/officeDocument/2006/relationships/image" Target="../media/image50.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69.png"/><Relationship Id="rId10" Type="http://schemas.openxmlformats.org/officeDocument/2006/relationships/image" Target="../media/image38.svg"/><Relationship Id="rId4" Type="http://schemas.openxmlformats.org/officeDocument/2006/relationships/image" Target="../media/image44.svg"/><Relationship Id="rId9" Type="http://schemas.openxmlformats.org/officeDocument/2006/relationships/image" Target="../media/image37.png"/><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70.png"/><Relationship Id="rId3" Type="http://schemas.openxmlformats.org/officeDocument/2006/relationships/image" Target="../media/image43.png"/><Relationship Id="rId7" Type="http://schemas.openxmlformats.org/officeDocument/2006/relationships/image" Target="../media/image33.png"/><Relationship Id="rId12" Type="http://schemas.openxmlformats.org/officeDocument/2006/relationships/image" Target="../media/image50.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49.png"/><Relationship Id="rId5" Type="http://schemas.openxmlformats.org/officeDocument/2006/relationships/image" Target="../media/image31.png"/><Relationship Id="rId10" Type="http://schemas.openxmlformats.org/officeDocument/2006/relationships/image" Target="../media/image38.svg"/><Relationship Id="rId4" Type="http://schemas.openxmlformats.org/officeDocument/2006/relationships/image" Target="../media/image44.svg"/><Relationship Id="rId9" Type="http://schemas.openxmlformats.org/officeDocument/2006/relationships/image" Target="../media/image37.png"/><Relationship Id="rId14" Type="http://schemas.openxmlformats.org/officeDocument/2006/relationships/image" Target="../media/image71.jpeg"/></Relationships>
</file>

<file path=ppt/slides/_rels/slide2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72.png"/><Relationship Id="rId3" Type="http://schemas.openxmlformats.org/officeDocument/2006/relationships/image" Target="../media/image43.png"/><Relationship Id="rId7" Type="http://schemas.openxmlformats.org/officeDocument/2006/relationships/image" Target="../media/image33.png"/><Relationship Id="rId12" Type="http://schemas.openxmlformats.org/officeDocument/2006/relationships/image" Target="../media/image50.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74.png"/><Relationship Id="rId10" Type="http://schemas.openxmlformats.org/officeDocument/2006/relationships/image" Target="../media/image38.svg"/><Relationship Id="rId4" Type="http://schemas.openxmlformats.org/officeDocument/2006/relationships/image" Target="../media/image44.svg"/><Relationship Id="rId9" Type="http://schemas.openxmlformats.org/officeDocument/2006/relationships/image" Target="../media/image37.png"/><Relationship Id="rId14" Type="http://schemas.openxmlformats.org/officeDocument/2006/relationships/image" Target="../media/image73.jpeg"/></Relationships>
</file>

<file path=ppt/slides/_rels/slide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30.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33.png"/><Relationship Id="rId7" Type="http://schemas.openxmlformats.org/officeDocument/2006/relationships/image" Target="../media/image77.gif"/><Relationship Id="rId12" Type="http://schemas.openxmlformats.org/officeDocument/2006/relationships/image" Target="../media/image50.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76.gif"/><Relationship Id="rId11" Type="http://schemas.openxmlformats.org/officeDocument/2006/relationships/image" Target="../media/image49.png"/><Relationship Id="rId5" Type="http://schemas.openxmlformats.org/officeDocument/2006/relationships/image" Target="../media/image75.gif"/><Relationship Id="rId10" Type="http://schemas.openxmlformats.org/officeDocument/2006/relationships/image" Target="../media/image80.png"/><Relationship Id="rId4" Type="http://schemas.openxmlformats.org/officeDocument/2006/relationships/image" Target="../media/image34.svg"/><Relationship Id="rId9" Type="http://schemas.openxmlformats.org/officeDocument/2006/relationships/image" Target="../media/image79.png"/></Relationships>
</file>

<file path=ppt/slides/_rels/slide3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81.png"/><Relationship Id="rId3" Type="http://schemas.openxmlformats.org/officeDocument/2006/relationships/image" Target="../media/image43.png"/><Relationship Id="rId7" Type="http://schemas.openxmlformats.org/officeDocument/2006/relationships/image" Target="../media/image33.png"/><Relationship Id="rId12" Type="http://schemas.openxmlformats.org/officeDocument/2006/relationships/image" Target="../media/image50.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49.png"/><Relationship Id="rId5" Type="http://schemas.openxmlformats.org/officeDocument/2006/relationships/image" Target="../media/image31.png"/><Relationship Id="rId10" Type="http://schemas.openxmlformats.org/officeDocument/2006/relationships/image" Target="../media/image38.svg"/><Relationship Id="rId4" Type="http://schemas.openxmlformats.org/officeDocument/2006/relationships/image" Target="../media/image44.svg"/><Relationship Id="rId9" Type="http://schemas.openxmlformats.org/officeDocument/2006/relationships/image" Target="../media/image37.png"/><Relationship Id="rId14"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84.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83.png"/><Relationship Id="rId5" Type="http://schemas.openxmlformats.org/officeDocument/2006/relationships/image" Target="../media/image33.png"/><Relationship Id="rId10" Type="http://schemas.openxmlformats.org/officeDocument/2006/relationships/image" Target="../media/image50.svg"/><Relationship Id="rId4" Type="http://schemas.openxmlformats.org/officeDocument/2006/relationships/image" Target="../media/image32.svg"/><Relationship Id="rId9" Type="http://schemas.openxmlformats.org/officeDocument/2006/relationships/image" Target="../media/image49.png"/><Relationship Id="rId14" Type="http://schemas.openxmlformats.org/officeDocument/2006/relationships/image" Target="../media/image44.svg"/></Relationships>
</file>

<file path=ppt/slides/_rels/slide33.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85.png"/><Relationship Id="rId3" Type="http://schemas.openxmlformats.org/officeDocument/2006/relationships/image" Target="../media/image43.png"/><Relationship Id="rId7" Type="http://schemas.openxmlformats.org/officeDocument/2006/relationships/image" Target="../media/image33.png"/><Relationship Id="rId12" Type="http://schemas.openxmlformats.org/officeDocument/2006/relationships/image" Target="../media/image50.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49.png"/><Relationship Id="rId5" Type="http://schemas.openxmlformats.org/officeDocument/2006/relationships/image" Target="../media/image31.png"/><Relationship Id="rId10" Type="http://schemas.openxmlformats.org/officeDocument/2006/relationships/image" Target="../media/image38.svg"/><Relationship Id="rId4" Type="http://schemas.openxmlformats.org/officeDocument/2006/relationships/image" Target="../media/image44.svg"/><Relationship Id="rId9" Type="http://schemas.openxmlformats.org/officeDocument/2006/relationships/image" Target="../media/image37.png"/><Relationship Id="rId14"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33.png"/><Relationship Id="rId7" Type="http://schemas.openxmlformats.org/officeDocument/2006/relationships/image" Target="../media/image49.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76.gif"/><Relationship Id="rId5" Type="http://schemas.openxmlformats.org/officeDocument/2006/relationships/image" Target="../media/image75.gif"/><Relationship Id="rId10" Type="http://schemas.openxmlformats.org/officeDocument/2006/relationships/image" Target="../media/image88.png"/><Relationship Id="rId4" Type="http://schemas.openxmlformats.org/officeDocument/2006/relationships/image" Target="../media/image34.svg"/><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44.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43.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89.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44.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43.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33.png"/><Relationship Id="rId7" Type="http://schemas.openxmlformats.org/officeDocument/2006/relationships/image" Target="../media/image77.gif"/><Relationship Id="rId12" Type="http://schemas.openxmlformats.org/officeDocument/2006/relationships/image" Target="../media/image50.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76.gif"/><Relationship Id="rId11" Type="http://schemas.openxmlformats.org/officeDocument/2006/relationships/image" Target="../media/image49.png"/><Relationship Id="rId5" Type="http://schemas.openxmlformats.org/officeDocument/2006/relationships/image" Target="../media/image75.gif"/><Relationship Id="rId10" Type="http://schemas.openxmlformats.org/officeDocument/2006/relationships/image" Target="../media/image80.png"/><Relationship Id="rId4" Type="http://schemas.openxmlformats.org/officeDocument/2006/relationships/image" Target="../media/image34.svg"/><Relationship Id="rId9"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44.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43.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90.png"/><Relationship Id="rId5" Type="http://schemas.openxmlformats.org/officeDocument/2006/relationships/image" Target="../media/image33.png"/><Relationship Id="rId10" Type="http://schemas.openxmlformats.org/officeDocument/2006/relationships/image" Target="../media/image36.svg"/><Relationship Id="rId4" Type="http://schemas.openxmlformats.org/officeDocument/2006/relationships/image" Target="../media/image32.sv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4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4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91.png"/><Relationship Id="rId5" Type="http://schemas.openxmlformats.org/officeDocument/2006/relationships/image" Target="../media/image33.png"/><Relationship Id="rId10" Type="http://schemas.openxmlformats.org/officeDocument/2006/relationships/image" Target="../media/image36.svg"/><Relationship Id="rId4" Type="http://schemas.openxmlformats.org/officeDocument/2006/relationships/image" Target="../media/image32.svg"/><Relationship Id="rId9" Type="http://schemas.openxmlformats.org/officeDocument/2006/relationships/image" Target="../media/image35.png"/></Relationships>
</file>

<file path=ppt/slides/_rels/slide4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92.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4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93.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4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94.png"/><Relationship Id="rId5" Type="http://schemas.openxmlformats.org/officeDocument/2006/relationships/image" Target="../media/image4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5.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32.svg"/></Relationships>
</file>

<file path=ppt/slides/_rels/slide4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43.png"/><Relationship Id="rId7" Type="http://schemas.openxmlformats.org/officeDocument/2006/relationships/image" Target="../media/image35.png"/><Relationship Id="rId12" Type="http://schemas.openxmlformats.org/officeDocument/2006/relationships/image" Target="../media/image97.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96.png"/><Relationship Id="rId5" Type="http://schemas.openxmlformats.org/officeDocument/2006/relationships/image" Target="../media/image33.png"/><Relationship Id="rId10" Type="http://schemas.openxmlformats.org/officeDocument/2006/relationships/image" Target="../media/image32.svg"/><Relationship Id="rId4" Type="http://schemas.openxmlformats.org/officeDocument/2006/relationships/image" Target="../media/image44.svg"/><Relationship Id="rId9" Type="http://schemas.openxmlformats.org/officeDocument/2006/relationships/image" Target="../media/image31.png"/></Relationships>
</file>

<file path=ppt/slides/_rels/slide4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43.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98.png"/><Relationship Id="rId5" Type="http://schemas.openxmlformats.org/officeDocument/2006/relationships/image" Target="../media/image33.png"/><Relationship Id="rId10" Type="http://schemas.openxmlformats.org/officeDocument/2006/relationships/image" Target="../media/image32.svg"/><Relationship Id="rId4" Type="http://schemas.openxmlformats.org/officeDocument/2006/relationships/image" Target="../media/image44.svg"/><Relationship Id="rId9" Type="http://schemas.openxmlformats.org/officeDocument/2006/relationships/image" Target="../media/image31.png"/></Relationships>
</file>

<file path=ppt/slides/_rels/slide4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9.png"/><Relationship Id="rId7" Type="http://schemas.openxmlformats.org/officeDocument/2006/relationships/image" Target="../media/image49.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101.png"/><Relationship Id="rId5" Type="http://schemas.openxmlformats.org/officeDocument/2006/relationships/image" Target="../media/image33.png"/><Relationship Id="rId10" Type="http://schemas.openxmlformats.org/officeDocument/2006/relationships/image" Target="../media/image32.svg"/><Relationship Id="rId4" Type="http://schemas.openxmlformats.org/officeDocument/2006/relationships/image" Target="../media/image100.svg"/><Relationship Id="rId9" Type="http://schemas.openxmlformats.org/officeDocument/2006/relationships/image" Target="../media/image31.png"/></Relationships>
</file>

<file path=ppt/slides/_rels/slide4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102.png"/><Relationship Id="rId3" Type="http://schemas.openxmlformats.org/officeDocument/2006/relationships/image" Target="../media/image43.png"/><Relationship Id="rId7" Type="http://schemas.openxmlformats.org/officeDocument/2006/relationships/image" Target="../media/image33.png"/><Relationship Id="rId12" Type="http://schemas.openxmlformats.org/officeDocument/2006/relationships/image" Target="../media/image32.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100.svg"/><Relationship Id="rId11" Type="http://schemas.openxmlformats.org/officeDocument/2006/relationships/image" Target="../media/image31.png"/><Relationship Id="rId5" Type="http://schemas.openxmlformats.org/officeDocument/2006/relationships/image" Target="../media/image99.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99.png"/><Relationship Id="rId7" Type="http://schemas.openxmlformats.org/officeDocument/2006/relationships/image" Target="../media/image49.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103.png"/><Relationship Id="rId5" Type="http://schemas.openxmlformats.org/officeDocument/2006/relationships/image" Target="../media/image33.png"/><Relationship Id="rId10" Type="http://schemas.openxmlformats.org/officeDocument/2006/relationships/image" Target="../media/image32.svg"/><Relationship Id="rId4" Type="http://schemas.openxmlformats.org/officeDocument/2006/relationships/image" Target="../media/image100.sv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2.png"/><Relationship Id="rId3" Type="http://schemas.openxmlformats.org/officeDocument/2006/relationships/image" Target="../media/image43.png"/><Relationship Id="rId7" Type="http://schemas.openxmlformats.org/officeDocument/2006/relationships/image" Target="../media/image35.png"/><Relationship Id="rId12" Type="http://schemas.openxmlformats.org/officeDocument/2006/relationships/image" Target="../media/image32.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1.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44.svg"/><Relationship Id="rId9" Type="http://schemas.openxmlformats.org/officeDocument/2006/relationships/image" Target="../media/image37.pn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4.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3852713" y="5556333"/>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US"/>
          </a:p>
        </p:txBody>
      </p:sp>
      <p:sp>
        <p:nvSpPr>
          <p:cNvPr id="17" name="Freeform 17"/>
          <p:cNvSpPr/>
          <p:nvPr/>
        </p:nvSpPr>
        <p:spPr>
          <a:xfrm>
            <a:off x="4225792" y="2852858"/>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TextBox 18"/>
          <p:cNvSpPr txBox="1"/>
          <p:nvPr/>
        </p:nvSpPr>
        <p:spPr>
          <a:xfrm>
            <a:off x="3087405" y="1368613"/>
            <a:ext cx="11329016" cy="1519037"/>
          </a:xfrm>
          <a:prstGeom prst="rect">
            <a:avLst/>
          </a:prstGeom>
        </p:spPr>
        <p:txBody>
          <a:bodyPr lIns="0" tIns="0" rIns="0" bIns="0" rtlCol="0" anchor="t">
            <a:spAutoFit/>
          </a:bodyPr>
          <a:lstStyle/>
          <a:p>
            <a:pPr algn="ctr">
              <a:lnSpc>
                <a:spcPts val="5824"/>
              </a:lnSpc>
            </a:pPr>
            <a:r>
              <a:rPr lang="en-US" sz="6195">
                <a:solidFill>
                  <a:srgbClr val="5383FF"/>
                </a:solidFill>
                <a:latin typeface="DM Sans Bold"/>
                <a:ea typeface="DM Sans Bold"/>
                <a:cs typeface="DM Sans Bold"/>
                <a:sym typeface="DM Sans Bold"/>
              </a:rPr>
              <a:t>Security Enhancement Of Openflow Networks </a:t>
            </a:r>
          </a:p>
        </p:txBody>
      </p:sp>
      <p:sp>
        <p:nvSpPr>
          <p:cNvPr id="19" name="TextBox 19"/>
          <p:cNvSpPr txBox="1"/>
          <p:nvPr/>
        </p:nvSpPr>
        <p:spPr>
          <a:xfrm>
            <a:off x="590518" y="7678788"/>
            <a:ext cx="16322789" cy="1152378"/>
          </a:xfrm>
          <a:prstGeom prst="rect">
            <a:avLst/>
          </a:prstGeom>
        </p:spPr>
        <p:txBody>
          <a:bodyPr lIns="0" tIns="0" rIns="0" bIns="0" rtlCol="0" anchor="t">
            <a:spAutoFit/>
          </a:bodyPr>
          <a:lstStyle/>
          <a:p>
            <a:pPr algn="ctr">
              <a:lnSpc>
                <a:spcPts val="4494"/>
              </a:lnSpc>
            </a:pPr>
            <a:r>
              <a:rPr lang="en-US" sz="4494" spc="-89">
                <a:solidFill>
                  <a:srgbClr val="5383FF"/>
                </a:solidFill>
                <a:latin typeface="DM Sans Bold"/>
                <a:ea typeface="DM Sans Bold"/>
                <a:cs typeface="DM Sans Bold"/>
                <a:sym typeface="DM Sans Bold"/>
              </a:rPr>
              <a:t>Supervised by Prof. Dr. Ihab Abdelwahab Ali</a:t>
            </a:r>
          </a:p>
          <a:p>
            <a:pPr algn="ctr">
              <a:lnSpc>
                <a:spcPts val="4494"/>
              </a:lnSpc>
            </a:pPr>
            <a:endParaRPr lang="en-US" sz="4494" spc="-89">
              <a:solidFill>
                <a:srgbClr val="5383FF"/>
              </a:solidFill>
              <a:latin typeface="DM Sans Bold"/>
              <a:ea typeface="DM Sans Bold"/>
              <a:cs typeface="DM Sans Bold"/>
              <a:sym typeface="DM Sans Bold"/>
            </a:endParaRPr>
          </a:p>
        </p:txBody>
      </p:sp>
      <p:sp>
        <p:nvSpPr>
          <p:cNvPr id="20" name="TextBox 20"/>
          <p:cNvSpPr txBox="1"/>
          <p:nvPr/>
        </p:nvSpPr>
        <p:spPr>
          <a:xfrm>
            <a:off x="7983661" y="3115045"/>
            <a:ext cx="1536502" cy="1368424"/>
          </a:xfrm>
          <a:prstGeom prst="rect">
            <a:avLst/>
          </a:prstGeom>
        </p:spPr>
        <p:txBody>
          <a:bodyPr lIns="0" tIns="0" rIns="0" bIns="0" rtlCol="0" anchor="t">
            <a:spAutoFit/>
          </a:bodyPr>
          <a:lstStyle/>
          <a:p>
            <a:pPr algn="ctr">
              <a:lnSpc>
                <a:spcPts val="11200"/>
              </a:lnSpc>
            </a:pPr>
            <a:r>
              <a:rPr lang="en-US" sz="8000" dirty="0">
                <a:solidFill>
                  <a:srgbClr val="000000"/>
                </a:solidFill>
                <a:latin typeface="Canva Sans Bold"/>
                <a:ea typeface="Canva Sans Bold"/>
                <a:cs typeface="Canva Sans Bold"/>
                <a:sym typeface="Canva Sans Bold"/>
              </a:rPr>
              <a:t>By </a:t>
            </a:r>
          </a:p>
        </p:txBody>
      </p:sp>
      <p:sp>
        <p:nvSpPr>
          <p:cNvPr id="21" name="TextBox 21"/>
          <p:cNvSpPr txBox="1"/>
          <p:nvPr/>
        </p:nvSpPr>
        <p:spPr>
          <a:xfrm>
            <a:off x="4609066" y="4862748"/>
            <a:ext cx="8695144" cy="755271"/>
          </a:xfrm>
          <a:prstGeom prst="rect">
            <a:avLst/>
          </a:prstGeom>
        </p:spPr>
        <p:txBody>
          <a:bodyPr wrap="square" lIns="0" tIns="0" rIns="0" bIns="0" rtlCol="0" anchor="t">
            <a:spAutoFit/>
          </a:bodyPr>
          <a:lstStyle/>
          <a:p>
            <a:pPr algn="ctr">
              <a:lnSpc>
                <a:spcPts val="6160"/>
              </a:lnSpc>
            </a:pPr>
            <a:r>
              <a:rPr lang="en-US" sz="4800" dirty="0">
                <a:solidFill>
                  <a:srgbClr val="000000"/>
                </a:solidFill>
                <a:latin typeface="Canva Sans Bold"/>
                <a:ea typeface="Canva Sans Bold"/>
                <a:cs typeface="Canva Sans Bold"/>
                <a:sym typeface="Canva Sans Bold"/>
              </a:rPr>
              <a:t>Eng. Khaled Elsayed Ahmed</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TextBox 3"/>
          <p:cNvSpPr txBox="1"/>
          <p:nvPr/>
        </p:nvSpPr>
        <p:spPr>
          <a:xfrm>
            <a:off x="7520005" y="2558863"/>
            <a:ext cx="3830649" cy="1381125"/>
          </a:xfrm>
          <a:prstGeom prst="rect">
            <a:avLst/>
          </a:prstGeom>
        </p:spPr>
        <p:txBody>
          <a:bodyPr lIns="0" tIns="0" rIns="0" bIns="0" rtlCol="0" anchor="t">
            <a:spAutoFit/>
          </a:bodyPr>
          <a:lstStyle/>
          <a:p>
            <a:pPr algn="l">
              <a:lnSpc>
                <a:spcPts val="9000"/>
              </a:lnSpc>
            </a:pPr>
            <a:r>
              <a:rPr lang="en-US" sz="9000">
                <a:solidFill>
                  <a:srgbClr val="5383FF"/>
                </a:solidFill>
                <a:latin typeface="Impact"/>
                <a:ea typeface="Impact"/>
                <a:cs typeface="Impact"/>
                <a:sym typeface="Impact"/>
              </a:rPr>
              <a:t>PHASE 2</a:t>
            </a:r>
          </a:p>
        </p:txBody>
      </p:sp>
      <p:sp>
        <p:nvSpPr>
          <p:cNvPr id="4" name="Freeform 4"/>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778576" y="907229"/>
            <a:ext cx="2993423"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6" name="Freeform 6"/>
          <p:cNvSpPr/>
          <p:nvPr/>
        </p:nvSpPr>
        <p:spPr>
          <a:xfrm>
            <a:off x="8219843" y="-1110225"/>
            <a:ext cx="2430974" cy="2404454"/>
          </a:xfrm>
          <a:custGeom>
            <a:avLst/>
            <a:gdLst/>
            <a:ahLst/>
            <a:cxnLst/>
            <a:rect l="l" t="t" r="r" b="b"/>
            <a:pathLst>
              <a:path w="2430974" h="2404454">
                <a:moveTo>
                  <a:pt x="0" y="0"/>
                </a:moveTo>
                <a:lnTo>
                  <a:pt x="2430973" y="0"/>
                </a:lnTo>
                <a:lnTo>
                  <a:pt x="2430973" y="2404453"/>
                </a:lnTo>
                <a:lnTo>
                  <a:pt x="0" y="2404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flipV="1">
            <a:off x="16686298" y="0"/>
            <a:ext cx="1601702" cy="1601702"/>
          </a:xfrm>
          <a:custGeom>
            <a:avLst/>
            <a:gdLst/>
            <a:ahLst/>
            <a:cxnLst/>
            <a:rect l="l" t="t" r="r" b="b"/>
            <a:pathLst>
              <a:path w="1601702" h="1601702">
                <a:moveTo>
                  <a:pt x="0" y="1601702"/>
                </a:moveTo>
                <a:lnTo>
                  <a:pt x="1601702" y="1601702"/>
                </a:lnTo>
                <a:lnTo>
                  <a:pt x="1601702" y="0"/>
                </a:lnTo>
                <a:lnTo>
                  <a:pt x="0" y="0"/>
                </a:lnTo>
                <a:lnTo>
                  <a:pt x="0" y="160170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769296" y="8842664"/>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9" name="TextBox 9"/>
          <p:cNvSpPr txBox="1"/>
          <p:nvPr/>
        </p:nvSpPr>
        <p:spPr>
          <a:xfrm>
            <a:off x="832235" y="4665145"/>
            <a:ext cx="17206188" cy="2998457"/>
          </a:xfrm>
          <a:prstGeom prst="rect">
            <a:avLst/>
          </a:prstGeom>
        </p:spPr>
        <p:txBody>
          <a:bodyPr lIns="0" tIns="0" rIns="0" bIns="0" rtlCol="0" anchor="t">
            <a:spAutoFit/>
          </a:bodyPr>
          <a:lstStyle/>
          <a:p>
            <a:pPr algn="ctr">
              <a:lnSpc>
                <a:spcPts val="7980"/>
              </a:lnSpc>
            </a:pPr>
            <a:r>
              <a:rPr lang="en-US" sz="5700">
                <a:solidFill>
                  <a:srgbClr val="000000"/>
                </a:solidFill>
                <a:latin typeface="Canva Sans Bold"/>
                <a:ea typeface="Canva Sans Bold"/>
                <a:cs typeface="Canva Sans Bold"/>
                <a:sym typeface="Canva Sans Bold"/>
              </a:rPr>
              <a:t>ENHANCEMENT OF SDN COMMUNICATION SERVICES BY APPLYING DIFFERENT STRATEGIES</a:t>
            </a: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712837" y="8169040"/>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683205" y="930510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182916" y="3106036"/>
            <a:ext cx="6732628" cy="4972153"/>
          </a:xfrm>
          <a:custGeom>
            <a:avLst/>
            <a:gdLst/>
            <a:ahLst/>
            <a:cxnLst/>
            <a:rect l="l" t="t" r="r" b="b"/>
            <a:pathLst>
              <a:path w="6732628" h="4972153">
                <a:moveTo>
                  <a:pt x="0" y="0"/>
                </a:moveTo>
                <a:lnTo>
                  <a:pt x="6732628" y="0"/>
                </a:lnTo>
                <a:lnTo>
                  <a:pt x="6732628" y="4972152"/>
                </a:lnTo>
                <a:lnTo>
                  <a:pt x="0" y="4972152"/>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1724636" y="897674"/>
            <a:ext cx="3649188"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5086350" y="1159665"/>
            <a:ext cx="8115300" cy="2524125"/>
          </a:xfrm>
          <a:prstGeom prst="rect">
            <a:avLst/>
          </a:prstGeom>
        </p:spPr>
        <p:txBody>
          <a:bodyPr lIns="0" tIns="0" rIns="0" bIns="0" rtlCol="0" anchor="t">
            <a:spAutoFit/>
          </a:bodyPr>
          <a:lstStyle/>
          <a:p>
            <a:pPr algn="l">
              <a:lnSpc>
                <a:spcPts val="9000"/>
              </a:lnSpc>
            </a:pPr>
            <a:r>
              <a:rPr lang="en-US" sz="9000">
                <a:solidFill>
                  <a:srgbClr val="5383FF"/>
                </a:solidFill>
                <a:latin typeface="Impact"/>
                <a:ea typeface="Impact"/>
                <a:cs typeface="Impact"/>
                <a:sym typeface="Impact"/>
              </a:rPr>
              <a:t>SERVER TO CLIENT COMMUNICATION</a:t>
            </a:r>
          </a:p>
        </p:txBody>
      </p:sp>
      <p:sp>
        <p:nvSpPr>
          <p:cNvPr id="10" name="TextBox 10"/>
          <p:cNvSpPr txBox="1"/>
          <p:nvPr/>
        </p:nvSpPr>
        <p:spPr>
          <a:xfrm>
            <a:off x="10133573" y="3947796"/>
            <a:ext cx="6714793" cy="588010"/>
          </a:xfrm>
          <a:prstGeom prst="rect">
            <a:avLst/>
          </a:prstGeom>
        </p:spPr>
        <p:txBody>
          <a:bodyPr lIns="0" tIns="0" rIns="0" bIns="0" rtlCol="0" anchor="t">
            <a:spAutoFit/>
          </a:bodyPr>
          <a:lstStyle/>
          <a:p>
            <a:pPr algn="ctr">
              <a:lnSpc>
                <a:spcPts val="4399"/>
              </a:lnSpc>
              <a:spcBef>
                <a:spcPct val="0"/>
              </a:spcBef>
            </a:pPr>
            <a:r>
              <a:rPr lang="en-US" sz="4399">
                <a:solidFill>
                  <a:srgbClr val="000000"/>
                </a:solidFill>
                <a:latin typeface="Glacial Indifference Bold"/>
                <a:ea typeface="Glacial Indifference Bold"/>
                <a:cs typeface="Glacial Indifference Bold"/>
                <a:sym typeface="Glacial Indifference Bold"/>
              </a:rPr>
              <a:t>WING FTP SERVER ADMIN</a:t>
            </a:r>
          </a:p>
        </p:txBody>
      </p:sp>
      <p:sp>
        <p:nvSpPr>
          <p:cNvPr id="11" name="TextBox 11"/>
          <p:cNvSpPr txBox="1"/>
          <p:nvPr/>
        </p:nvSpPr>
        <p:spPr>
          <a:xfrm>
            <a:off x="7480781" y="5051817"/>
            <a:ext cx="10445492" cy="1346200"/>
          </a:xfrm>
          <a:prstGeom prst="rect">
            <a:avLst/>
          </a:prstGeom>
        </p:spPr>
        <p:txBody>
          <a:bodyPr lIns="0" tIns="0" rIns="0" bIns="0" rtlCol="0" anchor="t">
            <a:spAutoFit/>
          </a:bodyPr>
          <a:lstStyle/>
          <a:p>
            <a:pPr algn="ctr">
              <a:lnSpc>
                <a:spcPts val="3500"/>
              </a:lnSpc>
              <a:spcBef>
                <a:spcPct val="0"/>
              </a:spcBef>
            </a:pPr>
            <a:r>
              <a:rPr lang="en-US" sz="3500">
                <a:solidFill>
                  <a:srgbClr val="000000"/>
                </a:solidFill>
                <a:latin typeface="Glacial Indifference"/>
                <a:ea typeface="Glacial Indifference"/>
                <a:cs typeface="Glacial Indifference"/>
                <a:sym typeface="Glacial Indifference"/>
              </a:rPr>
              <a:t>IT IS A SOFTWARE SOLUTION USED FOR TRANSFERRING FILES ACROSS THE INTERNET USING FTP PROTOCOL.</a:t>
            </a:r>
          </a:p>
        </p:txBody>
      </p:sp>
      <p:sp>
        <p:nvSpPr>
          <p:cNvPr id="12" name="TextBox 12"/>
          <p:cNvSpPr txBox="1"/>
          <p:nvPr/>
        </p:nvSpPr>
        <p:spPr>
          <a:xfrm>
            <a:off x="8073226" y="7302892"/>
            <a:ext cx="8854202" cy="2310765"/>
          </a:xfrm>
          <a:prstGeom prst="rect">
            <a:avLst/>
          </a:prstGeom>
        </p:spPr>
        <p:txBody>
          <a:bodyPr lIns="0" tIns="0" rIns="0" bIns="0" rtlCol="0" anchor="t">
            <a:spAutoFit/>
          </a:bodyPr>
          <a:lstStyle/>
          <a:p>
            <a:pPr algn="ctr">
              <a:lnSpc>
                <a:spcPts val="3600"/>
              </a:lnSpc>
              <a:spcBef>
                <a:spcPct val="0"/>
              </a:spcBef>
            </a:pPr>
            <a:r>
              <a:rPr lang="en-US" sz="3600">
                <a:solidFill>
                  <a:srgbClr val="000000"/>
                </a:solidFill>
                <a:latin typeface="Glacial Indifference"/>
                <a:ea typeface="Glacial Indifference"/>
                <a:cs typeface="Glacial Indifference"/>
                <a:sym typeface="Glacial Indifference"/>
              </a:rPr>
              <a:t>THIS SERVER CAN DO MULTIPLE THINGS LIKE </a:t>
            </a:r>
          </a:p>
          <a:p>
            <a:pPr algn="ctr">
              <a:lnSpc>
                <a:spcPts val="3600"/>
              </a:lnSpc>
              <a:spcBef>
                <a:spcPct val="0"/>
              </a:spcBef>
            </a:pPr>
            <a:r>
              <a:rPr lang="en-US" sz="3600">
                <a:solidFill>
                  <a:srgbClr val="000000"/>
                </a:solidFill>
                <a:latin typeface="Glacial Indifference"/>
                <a:ea typeface="Glacial Indifference"/>
                <a:cs typeface="Glacial Indifference"/>
                <a:sym typeface="Glacial Indifference"/>
              </a:rPr>
              <a:t>FILE ACCESS </a:t>
            </a:r>
          </a:p>
          <a:p>
            <a:pPr algn="ctr">
              <a:lnSpc>
                <a:spcPts val="3600"/>
              </a:lnSpc>
              <a:spcBef>
                <a:spcPct val="0"/>
              </a:spcBef>
            </a:pPr>
            <a:r>
              <a:rPr lang="en-US" sz="3600">
                <a:solidFill>
                  <a:srgbClr val="000000"/>
                </a:solidFill>
                <a:latin typeface="Glacial Indifference"/>
                <a:ea typeface="Glacial Indifference"/>
                <a:cs typeface="Glacial Indifference"/>
                <a:sym typeface="Glacial Indifference"/>
              </a:rPr>
              <a:t>SERVER LOGS</a:t>
            </a:r>
          </a:p>
          <a:p>
            <a:pPr algn="ctr">
              <a:lnSpc>
                <a:spcPts val="3600"/>
              </a:lnSpc>
              <a:spcBef>
                <a:spcPct val="0"/>
              </a:spcBef>
            </a:pPr>
            <a:r>
              <a:rPr lang="en-US" sz="3600">
                <a:solidFill>
                  <a:srgbClr val="000000"/>
                </a:solidFill>
                <a:latin typeface="Glacial Indifference"/>
                <a:ea typeface="Glacial Indifference"/>
                <a:cs typeface="Glacial Indifference"/>
                <a:sym typeface="Glacial Indifference"/>
              </a:rPr>
              <a:t>AUDIT &amp; REPORT</a:t>
            </a:r>
          </a:p>
          <a:p>
            <a:pPr algn="ctr">
              <a:lnSpc>
                <a:spcPts val="3600"/>
              </a:lnSpc>
              <a:spcBef>
                <a:spcPct val="0"/>
              </a:spcBef>
            </a:pPr>
            <a:r>
              <a:rPr lang="en-US" sz="3600">
                <a:solidFill>
                  <a:srgbClr val="000000"/>
                </a:solidFill>
                <a:latin typeface="Glacial Indifference"/>
                <a:ea typeface="Glacial Indifference"/>
                <a:cs typeface="Glacial Indifference"/>
                <a:sym typeface="Glacial Indifference"/>
              </a:rPr>
              <a:t>GRAPHS &amp; ACTIVITY</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553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598805">
            <a:off x="2834783" y="4622432"/>
            <a:ext cx="1298663" cy="690845"/>
          </a:xfrm>
          <a:custGeom>
            <a:avLst/>
            <a:gdLst/>
            <a:ahLst/>
            <a:cxnLst/>
            <a:rect l="l" t="t" r="r" b="b"/>
            <a:pathLst>
              <a:path w="1298663" h="690845">
                <a:moveTo>
                  <a:pt x="0" y="0"/>
                </a:moveTo>
                <a:lnTo>
                  <a:pt x="1298663" y="0"/>
                </a:lnTo>
                <a:lnTo>
                  <a:pt x="1298663" y="690845"/>
                </a:lnTo>
                <a:lnTo>
                  <a:pt x="0" y="690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4802599" y="9199501"/>
            <a:ext cx="1551702" cy="1551702"/>
          </a:xfrm>
          <a:custGeom>
            <a:avLst/>
            <a:gdLst/>
            <a:ahLst/>
            <a:cxnLst/>
            <a:rect l="l" t="t" r="r" b="b"/>
            <a:pathLst>
              <a:path w="1551702" h="1551702">
                <a:moveTo>
                  <a:pt x="0" y="0"/>
                </a:moveTo>
                <a:lnTo>
                  <a:pt x="1551703" y="0"/>
                </a:lnTo>
                <a:lnTo>
                  <a:pt x="1551703"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5683205" y="930510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11">
              <a:extLst>
                <a:ext uri="{96DAC541-7B7A-43D3-8B79-37D633B846F1}">
                  <asvg:svgBlip xmlns:asvg="http://schemas.microsoft.com/office/drawing/2016/SVG/main" r:embed="rId12"/>
                </a:ext>
              </a:extLst>
            </a:blip>
            <a:stretch>
              <a:fillRect r="-106253"/>
            </a:stretch>
          </a:blipFill>
        </p:spPr>
        <p:txBody>
          <a:bodyPr/>
          <a:lstStyle/>
          <a:p>
            <a:endParaRPr lang="en-US"/>
          </a:p>
        </p:txBody>
      </p:sp>
      <p:sp>
        <p:nvSpPr>
          <p:cNvPr id="8" name="Freeform 8"/>
          <p:cNvSpPr/>
          <p:nvPr/>
        </p:nvSpPr>
        <p:spPr>
          <a:xfrm>
            <a:off x="4515153" y="3762771"/>
            <a:ext cx="13552076" cy="6170164"/>
          </a:xfrm>
          <a:custGeom>
            <a:avLst/>
            <a:gdLst/>
            <a:ahLst/>
            <a:cxnLst/>
            <a:rect l="l" t="t" r="r" b="b"/>
            <a:pathLst>
              <a:path w="13552076" h="6170164">
                <a:moveTo>
                  <a:pt x="0" y="0"/>
                </a:moveTo>
                <a:lnTo>
                  <a:pt x="13552076" y="0"/>
                </a:lnTo>
                <a:lnTo>
                  <a:pt x="13552076" y="6170164"/>
                </a:lnTo>
                <a:lnTo>
                  <a:pt x="0" y="6170164"/>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1730769" y="922682"/>
            <a:ext cx="3071831"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10" name="TextBox 10"/>
          <p:cNvSpPr txBox="1"/>
          <p:nvPr/>
        </p:nvSpPr>
        <p:spPr>
          <a:xfrm>
            <a:off x="4802599" y="884582"/>
            <a:ext cx="8605174" cy="2524125"/>
          </a:xfrm>
          <a:prstGeom prst="rect">
            <a:avLst/>
          </a:prstGeom>
        </p:spPr>
        <p:txBody>
          <a:bodyPr lIns="0" tIns="0" rIns="0" bIns="0" rtlCol="0" anchor="t">
            <a:spAutoFit/>
          </a:bodyPr>
          <a:lstStyle/>
          <a:p>
            <a:pPr algn="ctr">
              <a:lnSpc>
                <a:spcPts val="9000"/>
              </a:lnSpc>
            </a:pPr>
            <a:r>
              <a:rPr lang="en-US" sz="9000">
                <a:solidFill>
                  <a:srgbClr val="5383FF"/>
                </a:solidFill>
                <a:latin typeface="Impact"/>
                <a:ea typeface="Impact"/>
                <a:cs typeface="Impact"/>
                <a:sym typeface="Impact"/>
              </a:rPr>
              <a:t>CONFIGURATION OF THE SERVER </a:t>
            </a:r>
          </a:p>
        </p:txBody>
      </p:sp>
      <p:sp>
        <p:nvSpPr>
          <p:cNvPr id="11" name="TextBox 11"/>
          <p:cNvSpPr txBox="1"/>
          <p:nvPr/>
        </p:nvSpPr>
        <p:spPr>
          <a:xfrm>
            <a:off x="225320" y="2972462"/>
            <a:ext cx="4683603" cy="939165"/>
          </a:xfrm>
          <a:prstGeom prst="rect">
            <a:avLst/>
          </a:prstGeom>
        </p:spPr>
        <p:txBody>
          <a:bodyPr lIns="0" tIns="0" rIns="0" bIns="0" rtlCol="0" anchor="t">
            <a:spAutoFit/>
          </a:bodyPr>
          <a:lstStyle/>
          <a:p>
            <a:pPr algn="ctr">
              <a:lnSpc>
                <a:spcPts val="3600"/>
              </a:lnSpc>
              <a:spcBef>
                <a:spcPct val="0"/>
              </a:spcBef>
            </a:pPr>
            <a:r>
              <a:rPr lang="en-US" sz="3600">
                <a:solidFill>
                  <a:srgbClr val="000000"/>
                </a:solidFill>
                <a:latin typeface="Glacial Indifference Bold"/>
                <a:ea typeface="Glacial Indifference Bold"/>
                <a:cs typeface="Glacial Indifference Bold"/>
                <a:sym typeface="Glacial Indifference Bold"/>
              </a:rPr>
              <a:t>CREATION OF THE FTP SERVER</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313282" y="9511149"/>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683205" y="930510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366490" y="2839250"/>
            <a:ext cx="10794386" cy="6682755"/>
          </a:xfrm>
          <a:custGeom>
            <a:avLst/>
            <a:gdLst/>
            <a:ahLst/>
            <a:cxnLst/>
            <a:rect l="l" t="t" r="r" b="b"/>
            <a:pathLst>
              <a:path w="10794386" h="6682755">
                <a:moveTo>
                  <a:pt x="0" y="0"/>
                </a:moveTo>
                <a:lnTo>
                  <a:pt x="10794385" y="0"/>
                </a:lnTo>
                <a:lnTo>
                  <a:pt x="10794385" y="6682755"/>
                </a:lnTo>
                <a:lnTo>
                  <a:pt x="0" y="6682755"/>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1778578" y="897674"/>
            <a:ext cx="3150238"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5106811" y="1091790"/>
            <a:ext cx="8479414" cy="1381125"/>
          </a:xfrm>
          <a:prstGeom prst="rect">
            <a:avLst/>
          </a:prstGeom>
        </p:spPr>
        <p:txBody>
          <a:bodyPr lIns="0" tIns="0" rIns="0" bIns="0" rtlCol="0" anchor="t">
            <a:spAutoFit/>
          </a:bodyPr>
          <a:lstStyle/>
          <a:p>
            <a:pPr algn="just">
              <a:lnSpc>
                <a:spcPts val="9000"/>
              </a:lnSpc>
            </a:pPr>
            <a:r>
              <a:rPr lang="en-US" sz="9000">
                <a:solidFill>
                  <a:srgbClr val="5383FF"/>
                </a:solidFill>
                <a:latin typeface="Impact"/>
                <a:ea typeface="Impact"/>
                <a:cs typeface="Impact"/>
                <a:sym typeface="Impact"/>
              </a:rPr>
              <a:t>ON SDN NETWORK </a:t>
            </a:r>
          </a:p>
        </p:txBody>
      </p:sp>
      <p:sp>
        <p:nvSpPr>
          <p:cNvPr id="10" name="TextBox 10"/>
          <p:cNvSpPr txBox="1"/>
          <p:nvPr/>
        </p:nvSpPr>
        <p:spPr>
          <a:xfrm>
            <a:off x="11527365" y="3483516"/>
            <a:ext cx="6760635" cy="4744085"/>
          </a:xfrm>
          <a:prstGeom prst="rect">
            <a:avLst/>
          </a:prstGeom>
        </p:spPr>
        <p:txBody>
          <a:bodyPr lIns="0" tIns="0" rIns="0" bIns="0" rtlCol="0" anchor="t">
            <a:spAutoFit/>
          </a:bodyPr>
          <a:lstStyle/>
          <a:p>
            <a:pPr algn="ctr">
              <a:lnSpc>
                <a:spcPts val="3400"/>
              </a:lnSpc>
              <a:spcBef>
                <a:spcPct val="0"/>
              </a:spcBef>
            </a:pPr>
            <a:r>
              <a:rPr lang="en-US" sz="3400">
                <a:solidFill>
                  <a:srgbClr val="000000"/>
                </a:solidFill>
                <a:latin typeface="Glacial Indifference"/>
                <a:ea typeface="Glacial Indifference"/>
                <a:cs typeface="Glacial Indifference"/>
                <a:sym typeface="Glacial Indifference"/>
              </a:rPr>
              <a:t>FROM THE CLI OF H1.</a:t>
            </a:r>
          </a:p>
          <a:p>
            <a:pPr algn="ctr">
              <a:lnSpc>
                <a:spcPts val="3400"/>
              </a:lnSpc>
              <a:spcBef>
                <a:spcPct val="0"/>
              </a:spcBef>
            </a:pPr>
            <a:r>
              <a:rPr lang="en-US" sz="3400">
                <a:solidFill>
                  <a:srgbClr val="000000"/>
                </a:solidFill>
                <a:latin typeface="Glacial Indifference"/>
                <a:ea typeface="Glacial Indifference"/>
                <a:cs typeface="Glacial Indifference"/>
                <a:sym typeface="Glacial Indifference"/>
              </a:rPr>
              <a:t>CONNECT TO THE SERVER BY IP ADDRESS.</a:t>
            </a:r>
          </a:p>
          <a:p>
            <a:pPr algn="ctr">
              <a:lnSpc>
                <a:spcPts val="3400"/>
              </a:lnSpc>
              <a:spcBef>
                <a:spcPct val="0"/>
              </a:spcBef>
            </a:pPr>
            <a:r>
              <a:rPr lang="en-US" sz="3400">
                <a:solidFill>
                  <a:srgbClr val="000000"/>
                </a:solidFill>
                <a:latin typeface="Glacial Indifference"/>
                <a:ea typeface="Glacial Indifference"/>
                <a:cs typeface="Glacial Indifference"/>
                <a:sym typeface="Glacial Indifference"/>
              </a:rPr>
              <a:t>ENTER THE CREDENTIALS (USERNAME,PASSWORD).</a:t>
            </a:r>
          </a:p>
          <a:p>
            <a:pPr algn="ctr">
              <a:lnSpc>
                <a:spcPts val="3400"/>
              </a:lnSpc>
              <a:spcBef>
                <a:spcPct val="0"/>
              </a:spcBef>
            </a:pPr>
            <a:r>
              <a:rPr lang="en-US" sz="3400">
                <a:solidFill>
                  <a:srgbClr val="000000"/>
                </a:solidFill>
                <a:latin typeface="Glacial Indifference"/>
                <a:ea typeface="Glacial Indifference"/>
                <a:cs typeface="Glacial Indifference"/>
                <a:sym typeface="Glacial Indifference"/>
              </a:rPr>
              <a:t>LS COMMAND TO SEE  THE FILES ON THE SERVER.</a:t>
            </a:r>
          </a:p>
          <a:p>
            <a:pPr algn="ctr">
              <a:lnSpc>
                <a:spcPts val="3400"/>
              </a:lnSpc>
              <a:spcBef>
                <a:spcPct val="0"/>
              </a:spcBef>
            </a:pPr>
            <a:r>
              <a:rPr lang="en-US" sz="3400">
                <a:solidFill>
                  <a:srgbClr val="000000"/>
                </a:solidFill>
                <a:latin typeface="Glacial Indifference"/>
                <a:ea typeface="Glacial Indifference"/>
                <a:cs typeface="Glacial Indifference"/>
                <a:sym typeface="Glacial Indifference"/>
              </a:rPr>
              <a:t>GET (DOWNLOAD)SOME FILES FROM THE SERVER.</a:t>
            </a:r>
          </a:p>
          <a:p>
            <a:pPr algn="ctr">
              <a:lnSpc>
                <a:spcPts val="3400"/>
              </a:lnSpc>
              <a:spcBef>
                <a:spcPct val="0"/>
              </a:spcBef>
            </a:pPr>
            <a:r>
              <a:rPr lang="en-US" sz="3400">
                <a:solidFill>
                  <a:srgbClr val="000000"/>
                </a:solidFill>
                <a:latin typeface="Glacial Indifference"/>
                <a:ea typeface="Glacial Indifference"/>
                <a:cs typeface="Glacial Indifference"/>
                <a:sym typeface="Glacial Indifference"/>
              </a:rPr>
              <a:t>TRY TO DOWNLOAD THE BANNED FILE.</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313282" y="9511149"/>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683205" y="930510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1028700" y="3220627"/>
            <a:ext cx="8008782" cy="5807473"/>
          </a:xfrm>
          <a:custGeom>
            <a:avLst/>
            <a:gdLst/>
            <a:ahLst/>
            <a:cxnLst/>
            <a:rect l="l" t="t" r="r" b="b"/>
            <a:pathLst>
              <a:path w="8008782" h="5807473">
                <a:moveTo>
                  <a:pt x="0" y="0"/>
                </a:moveTo>
                <a:lnTo>
                  <a:pt x="8008782" y="0"/>
                </a:lnTo>
                <a:lnTo>
                  <a:pt x="8008782" y="5807473"/>
                </a:lnTo>
                <a:lnTo>
                  <a:pt x="0" y="5807473"/>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1745867" y="907229"/>
            <a:ext cx="3150238"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5033091" y="1287019"/>
            <a:ext cx="8479414" cy="1381125"/>
          </a:xfrm>
          <a:prstGeom prst="rect">
            <a:avLst/>
          </a:prstGeom>
        </p:spPr>
        <p:txBody>
          <a:bodyPr lIns="0" tIns="0" rIns="0" bIns="0" rtlCol="0" anchor="t">
            <a:spAutoFit/>
          </a:bodyPr>
          <a:lstStyle/>
          <a:p>
            <a:pPr algn="r">
              <a:lnSpc>
                <a:spcPts val="9000"/>
              </a:lnSpc>
            </a:pPr>
            <a:r>
              <a:rPr lang="en-US" sz="9000">
                <a:solidFill>
                  <a:srgbClr val="5383FF"/>
                </a:solidFill>
                <a:latin typeface="Impact"/>
                <a:ea typeface="Impact"/>
                <a:cs typeface="Impact"/>
                <a:sym typeface="Impact"/>
              </a:rPr>
              <a:t>ON SDN NETWORK </a:t>
            </a:r>
          </a:p>
        </p:txBody>
      </p:sp>
      <p:sp>
        <p:nvSpPr>
          <p:cNvPr id="10" name="TextBox 10"/>
          <p:cNvSpPr txBox="1"/>
          <p:nvPr/>
        </p:nvSpPr>
        <p:spPr>
          <a:xfrm>
            <a:off x="9808586" y="4478655"/>
            <a:ext cx="8225199" cy="1396365"/>
          </a:xfrm>
          <a:prstGeom prst="rect">
            <a:avLst/>
          </a:prstGeom>
        </p:spPr>
        <p:txBody>
          <a:bodyPr lIns="0" tIns="0" rIns="0" bIns="0" rtlCol="0" anchor="t">
            <a:spAutoFit/>
          </a:bodyPr>
          <a:lstStyle/>
          <a:p>
            <a:pPr algn="ctr">
              <a:lnSpc>
                <a:spcPts val="3600"/>
              </a:lnSpc>
              <a:spcBef>
                <a:spcPct val="0"/>
              </a:spcBef>
            </a:pPr>
            <a:r>
              <a:rPr lang="en-US" sz="3600" dirty="0">
                <a:solidFill>
                  <a:srgbClr val="000000"/>
                </a:solidFill>
                <a:latin typeface="Glacial Indifference"/>
                <a:ea typeface="Glacial Indifference"/>
                <a:cs typeface="Glacial Indifference"/>
                <a:sym typeface="Glacial Indifference"/>
              </a:rPr>
              <a:t>ALSO IF WE WANT TO UPLOAD SOME FILES TO THE SERVER.</a:t>
            </a:r>
          </a:p>
          <a:p>
            <a:pPr algn="ctr">
              <a:lnSpc>
                <a:spcPts val="3600"/>
              </a:lnSpc>
              <a:spcBef>
                <a:spcPct val="0"/>
              </a:spcBef>
            </a:pPr>
            <a:endParaRPr lang="en-US" sz="3600" dirty="0">
              <a:solidFill>
                <a:srgbClr val="000000"/>
              </a:solidFill>
              <a:latin typeface="Glacial Indifference"/>
              <a:ea typeface="Glacial Indifference"/>
              <a:cs typeface="Glacial Indifference"/>
              <a:sym typeface="Glacial Indifference"/>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313282" y="9511149"/>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683205" y="930510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607654" y="3780233"/>
            <a:ext cx="6722383" cy="5524873"/>
          </a:xfrm>
          <a:custGeom>
            <a:avLst/>
            <a:gdLst/>
            <a:ahLst/>
            <a:cxnLst/>
            <a:rect l="l" t="t" r="r" b="b"/>
            <a:pathLst>
              <a:path w="6722383" h="5524873">
                <a:moveTo>
                  <a:pt x="0" y="0"/>
                </a:moveTo>
                <a:lnTo>
                  <a:pt x="6722383" y="0"/>
                </a:lnTo>
                <a:lnTo>
                  <a:pt x="6722383" y="5524873"/>
                </a:lnTo>
                <a:lnTo>
                  <a:pt x="0" y="5524873"/>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1664094" y="883376"/>
            <a:ext cx="2977742"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4641836" y="995322"/>
            <a:ext cx="8479414" cy="2524125"/>
          </a:xfrm>
          <a:prstGeom prst="rect">
            <a:avLst/>
          </a:prstGeom>
        </p:spPr>
        <p:txBody>
          <a:bodyPr lIns="0" tIns="0" rIns="0" bIns="0" rtlCol="0" anchor="t">
            <a:spAutoFit/>
          </a:bodyPr>
          <a:lstStyle/>
          <a:p>
            <a:pPr algn="ctr">
              <a:lnSpc>
                <a:spcPts val="9000"/>
              </a:lnSpc>
            </a:pPr>
            <a:r>
              <a:rPr lang="en-US" sz="9000">
                <a:solidFill>
                  <a:srgbClr val="5383FF"/>
                </a:solidFill>
                <a:latin typeface="Impact"/>
                <a:ea typeface="Impact"/>
                <a:cs typeface="Impact"/>
                <a:sym typeface="Impact"/>
              </a:rPr>
              <a:t>PEER TO PEER COMMUNICATION </a:t>
            </a:r>
          </a:p>
        </p:txBody>
      </p:sp>
      <p:sp>
        <p:nvSpPr>
          <p:cNvPr id="10" name="TextBox 10"/>
          <p:cNvSpPr txBox="1"/>
          <p:nvPr/>
        </p:nvSpPr>
        <p:spPr>
          <a:xfrm>
            <a:off x="9346518" y="4078388"/>
            <a:ext cx="8644843" cy="1428282"/>
          </a:xfrm>
          <a:prstGeom prst="rect">
            <a:avLst/>
          </a:prstGeom>
        </p:spPr>
        <p:txBody>
          <a:bodyPr lIns="0" tIns="0" rIns="0" bIns="0" rtlCol="0" anchor="t">
            <a:spAutoFit/>
          </a:bodyPr>
          <a:lstStyle/>
          <a:p>
            <a:pPr algn="ctr">
              <a:lnSpc>
                <a:spcPts val="3731"/>
              </a:lnSpc>
              <a:spcBef>
                <a:spcPct val="0"/>
              </a:spcBef>
            </a:pPr>
            <a:r>
              <a:rPr lang="en-US" sz="3731">
                <a:solidFill>
                  <a:srgbClr val="000000"/>
                </a:solidFill>
                <a:latin typeface="Glacial Indifference"/>
                <a:ea typeface="Glacial Indifference"/>
                <a:cs typeface="Glacial Indifference"/>
                <a:sym typeface="Glacial Indifference"/>
              </a:rPr>
              <a:t>BOTH PEERS EXCHANGE INFORMATION WITH EACH OTHER WITHOUT THE NEED FOR ANY INTERMEDIATE SERVERS.</a:t>
            </a:r>
          </a:p>
        </p:txBody>
      </p:sp>
      <p:sp>
        <p:nvSpPr>
          <p:cNvPr id="11" name="TextBox 11"/>
          <p:cNvSpPr txBox="1"/>
          <p:nvPr/>
        </p:nvSpPr>
        <p:spPr>
          <a:xfrm>
            <a:off x="9346518" y="5676900"/>
            <a:ext cx="8211794" cy="4120718"/>
          </a:xfrm>
          <a:prstGeom prst="rect">
            <a:avLst/>
          </a:prstGeom>
        </p:spPr>
        <p:txBody>
          <a:bodyPr lIns="0" tIns="0" rIns="0" bIns="0" rtlCol="0" anchor="t">
            <a:spAutoFit/>
          </a:bodyPr>
          <a:lstStyle/>
          <a:p>
            <a:pPr algn="ctr">
              <a:lnSpc>
                <a:spcPts val="3232"/>
              </a:lnSpc>
              <a:spcBef>
                <a:spcPct val="0"/>
              </a:spcBef>
            </a:pPr>
            <a:r>
              <a:rPr lang="en-US" sz="3232" dirty="0">
                <a:solidFill>
                  <a:srgbClr val="000000"/>
                </a:solidFill>
                <a:latin typeface="Glacial Indifference"/>
                <a:ea typeface="Glacial Indifference"/>
                <a:cs typeface="Glacial Indifference"/>
                <a:sym typeface="Glacial Indifference"/>
              </a:rPr>
              <a:t>NC IS A POWERFUL AND VERSATILE NETWORKING UTILITY TOOL USED FOR READING FROM AND WRITING TO NETWORK CONNECTIONS.</a:t>
            </a:r>
          </a:p>
          <a:p>
            <a:pPr algn="ctr">
              <a:lnSpc>
                <a:spcPts val="3232"/>
              </a:lnSpc>
              <a:spcBef>
                <a:spcPct val="0"/>
              </a:spcBef>
            </a:pPr>
            <a:r>
              <a:rPr lang="en-US" sz="3232" dirty="0">
                <a:solidFill>
                  <a:srgbClr val="000000"/>
                </a:solidFill>
                <a:latin typeface="Glacial Indifference"/>
                <a:ea typeface="Glacial Indifference"/>
                <a:cs typeface="Glacial Indifference"/>
                <a:sym typeface="Glacial Indifference"/>
              </a:rPr>
              <a:t>IT PROVIDES A SIMPLE AND STRAIGHTFORWARD WAY TO CREATE TCP/IP CONNECTIONS, LISTEN FOR INCOMING CONNECTIONS, TRANSFER DATA, AND PERFORM VARIOUS NETWORK-RELATED TASKS.</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657" y="25934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499536" y="9478172"/>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925800" y="9556061"/>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2263491" y="3845249"/>
            <a:ext cx="15274632" cy="5378564"/>
          </a:xfrm>
          <a:custGeom>
            <a:avLst/>
            <a:gdLst/>
            <a:ahLst/>
            <a:cxnLst/>
            <a:rect l="l" t="t" r="r" b="b"/>
            <a:pathLst>
              <a:path w="16596181" h="6008669">
                <a:moveTo>
                  <a:pt x="0" y="0"/>
                </a:moveTo>
                <a:lnTo>
                  <a:pt x="16596181" y="0"/>
                </a:lnTo>
                <a:lnTo>
                  <a:pt x="16596181" y="6008669"/>
                </a:lnTo>
                <a:lnTo>
                  <a:pt x="0" y="6008669"/>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1811285" y="907229"/>
            <a:ext cx="2977742"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4641836" y="995322"/>
            <a:ext cx="8479414" cy="1381125"/>
          </a:xfrm>
          <a:prstGeom prst="rect">
            <a:avLst/>
          </a:prstGeom>
        </p:spPr>
        <p:txBody>
          <a:bodyPr lIns="0" tIns="0" rIns="0" bIns="0" rtlCol="0" anchor="t">
            <a:spAutoFit/>
          </a:bodyPr>
          <a:lstStyle/>
          <a:p>
            <a:pPr algn="ctr">
              <a:lnSpc>
                <a:spcPts val="9000"/>
              </a:lnSpc>
            </a:pPr>
            <a:r>
              <a:rPr lang="en-US" sz="9000">
                <a:solidFill>
                  <a:srgbClr val="5383FF"/>
                </a:solidFill>
                <a:latin typeface="Impact"/>
                <a:ea typeface="Impact"/>
                <a:cs typeface="Impact"/>
                <a:sym typeface="Impact"/>
              </a:rPr>
              <a:t>NETCAT</a:t>
            </a:r>
          </a:p>
        </p:txBody>
      </p:sp>
      <p:sp>
        <p:nvSpPr>
          <p:cNvPr id="10" name="TextBox 10"/>
          <p:cNvSpPr txBox="1"/>
          <p:nvPr/>
        </p:nvSpPr>
        <p:spPr>
          <a:xfrm>
            <a:off x="-901942" y="2444646"/>
            <a:ext cx="9783485" cy="939165"/>
          </a:xfrm>
          <a:prstGeom prst="rect">
            <a:avLst/>
          </a:prstGeom>
        </p:spPr>
        <p:txBody>
          <a:bodyPr lIns="0" tIns="0" rIns="0" bIns="0" rtlCol="0" anchor="t">
            <a:spAutoFit/>
          </a:bodyPr>
          <a:lstStyle/>
          <a:p>
            <a:pPr algn="ctr">
              <a:lnSpc>
                <a:spcPts val="3600"/>
              </a:lnSpc>
              <a:spcBef>
                <a:spcPct val="0"/>
              </a:spcBef>
            </a:pPr>
            <a:r>
              <a:rPr lang="en-US" sz="3600" dirty="0">
                <a:solidFill>
                  <a:srgbClr val="000000"/>
                </a:solidFill>
                <a:latin typeface="Glacial Indifference Bold"/>
                <a:ea typeface="Glacial Indifference Bold"/>
                <a:cs typeface="Glacial Indifference Bold"/>
                <a:sym typeface="Glacial Indifference Bold"/>
              </a:rPr>
              <a:t>H1 IS LISTENING FOR AN INCOMING CONNECTION </a:t>
            </a:r>
          </a:p>
        </p:txBody>
      </p:sp>
      <p:sp>
        <p:nvSpPr>
          <p:cNvPr id="11" name="TextBox 11"/>
          <p:cNvSpPr txBox="1"/>
          <p:nvPr/>
        </p:nvSpPr>
        <p:spPr>
          <a:xfrm>
            <a:off x="11533639" y="2443122"/>
            <a:ext cx="4149566" cy="481965"/>
          </a:xfrm>
          <a:prstGeom prst="rect">
            <a:avLst/>
          </a:prstGeom>
        </p:spPr>
        <p:txBody>
          <a:bodyPr lIns="0" tIns="0" rIns="0" bIns="0" rtlCol="0" anchor="t">
            <a:spAutoFit/>
          </a:bodyPr>
          <a:lstStyle/>
          <a:p>
            <a:pPr algn="ctr">
              <a:lnSpc>
                <a:spcPts val="3600"/>
              </a:lnSpc>
              <a:spcBef>
                <a:spcPct val="0"/>
              </a:spcBef>
            </a:pPr>
            <a:r>
              <a:rPr lang="en-US" sz="3600">
                <a:solidFill>
                  <a:srgbClr val="000000"/>
                </a:solidFill>
                <a:latin typeface="Glacial Indifference Bold"/>
                <a:ea typeface="Glacial Indifference Bold"/>
                <a:cs typeface="Glacial Indifference Bold"/>
                <a:sym typeface="Glacial Indifference Bold"/>
              </a:rPr>
              <a:t> H16 SENDS THE FILE</a:t>
            </a:r>
          </a:p>
        </p:txBody>
      </p:sp>
      <p:sp>
        <p:nvSpPr>
          <p:cNvPr id="12" name="Freeform 12"/>
          <p:cNvSpPr/>
          <p:nvPr/>
        </p:nvSpPr>
        <p:spPr>
          <a:xfrm rot="-7275898">
            <a:off x="713687" y="3554234"/>
            <a:ext cx="1361611" cy="724332"/>
          </a:xfrm>
          <a:custGeom>
            <a:avLst/>
            <a:gdLst/>
            <a:ahLst/>
            <a:cxnLst/>
            <a:rect l="l" t="t" r="r" b="b"/>
            <a:pathLst>
              <a:path w="1361611" h="724332">
                <a:moveTo>
                  <a:pt x="0" y="0"/>
                </a:moveTo>
                <a:lnTo>
                  <a:pt x="1361612" y="0"/>
                </a:lnTo>
                <a:lnTo>
                  <a:pt x="1361612" y="724331"/>
                </a:lnTo>
                <a:lnTo>
                  <a:pt x="0" y="7243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rot="15425211">
            <a:off x="10227486" y="2869613"/>
            <a:ext cx="1416672" cy="1158259"/>
          </a:xfrm>
          <a:custGeom>
            <a:avLst/>
            <a:gdLst/>
            <a:ahLst/>
            <a:cxnLst/>
            <a:rect l="l" t="t" r="r" b="b"/>
            <a:pathLst>
              <a:path w="1361611" h="724332">
                <a:moveTo>
                  <a:pt x="0" y="0"/>
                </a:moveTo>
                <a:lnTo>
                  <a:pt x="1361612" y="0"/>
                </a:lnTo>
                <a:lnTo>
                  <a:pt x="1361612" y="724331"/>
                </a:lnTo>
                <a:lnTo>
                  <a:pt x="0" y="7243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313282" y="9511149"/>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683205" y="930510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891994" y="3478040"/>
            <a:ext cx="10945273" cy="2325080"/>
          </a:xfrm>
          <a:custGeom>
            <a:avLst/>
            <a:gdLst/>
            <a:ahLst/>
            <a:cxnLst/>
            <a:rect l="l" t="t" r="r" b="b"/>
            <a:pathLst>
              <a:path w="10945273" h="2325080">
                <a:moveTo>
                  <a:pt x="0" y="0"/>
                </a:moveTo>
                <a:lnTo>
                  <a:pt x="10945272" y="0"/>
                </a:lnTo>
                <a:lnTo>
                  <a:pt x="10945272" y="2325080"/>
                </a:lnTo>
                <a:lnTo>
                  <a:pt x="0" y="2325080"/>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1827640" y="907229"/>
            <a:ext cx="2867972"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5820580" y="1301397"/>
            <a:ext cx="6016686" cy="1381125"/>
          </a:xfrm>
          <a:prstGeom prst="rect">
            <a:avLst/>
          </a:prstGeom>
        </p:spPr>
        <p:txBody>
          <a:bodyPr lIns="0" tIns="0" rIns="0" bIns="0" rtlCol="0" anchor="t">
            <a:spAutoFit/>
          </a:bodyPr>
          <a:lstStyle/>
          <a:p>
            <a:pPr algn="r">
              <a:lnSpc>
                <a:spcPts val="9000"/>
              </a:lnSpc>
            </a:pPr>
            <a:r>
              <a:rPr lang="en-US" sz="9000">
                <a:solidFill>
                  <a:srgbClr val="5383FF"/>
                </a:solidFill>
                <a:latin typeface="Impact"/>
                <a:ea typeface="Impact"/>
                <a:cs typeface="Impact"/>
                <a:sym typeface="Impact"/>
              </a:rPr>
              <a:t>WEB SERVICE </a:t>
            </a:r>
          </a:p>
        </p:txBody>
      </p:sp>
      <p:sp>
        <p:nvSpPr>
          <p:cNvPr id="10" name="TextBox 10"/>
          <p:cNvSpPr txBox="1"/>
          <p:nvPr/>
        </p:nvSpPr>
        <p:spPr>
          <a:xfrm>
            <a:off x="12310168" y="3554240"/>
            <a:ext cx="5320865" cy="929640"/>
          </a:xfrm>
          <a:prstGeom prst="rect">
            <a:avLst/>
          </a:prstGeom>
        </p:spPr>
        <p:txBody>
          <a:bodyPr lIns="0" tIns="0" rIns="0" bIns="0" rtlCol="0" anchor="t">
            <a:spAutoFit/>
          </a:bodyPr>
          <a:lstStyle/>
          <a:p>
            <a:pPr algn="ctr">
              <a:lnSpc>
                <a:spcPts val="3599"/>
              </a:lnSpc>
              <a:spcBef>
                <a:spcPct val="0"/>
              </a:spcBef>
            </a:pPr>
            <a:r>
              <a:rPr lang="en-US" sz="3599">
                <a:solidFill>
                  <a:srgbClr val="000000"/>
                </a:solidFill>
                <a:latin typeface="Glacial Indifference Bold"/>
                <a:ea typeface="Glacial Indifference Bold"/>
                <a:cs typeface="Glacial Indifference Bold"/>
                <a:sym typeface="Glacial Indifference Bold"/>
              </a:rPr>
              <a:t>IMPLEMENTATION OF HTTP SERVER </a:t>
            </a:r>
          </a:p>
        </p:txBody>
      </p:sp>
      <p:sp>
        <p:nvSpPr>
          <p:cNvPr id="11" name="TextBox 11"/>
          <p:cNvSpPr txBox="1"/>
          <p:nvPr/>
        </p:nvSpPr>
        <p:spPr>
          <a:xfrm>
            <a:off x="4081519" y="7127393"/>
            <a:ext cx="12052234" cy="929640"/>
          </a:xfrm>
          <a:prstGeom prst="rect">
            <a:avLst/>
          </a:prstGeom>
        </p:spPr>
        <p:txBody>
          <a:bodyPr lIns="0" tIns="0" rIns="0" bIns="0" rtlCol="0" anchor="t">
            <a:spAutoFit/>
          </a:bodyPr>
          <a:lstStyle/>
          <a:p>
            <a:pPr algn="ctr">
              <a:lnSpc>
                <a:spcPts val="3599"/>
              </a:lnSpc>
              <a:spcBef>
                <a:spcPct val="0"/>
              </a:spcBef>
            </a:pPr>
            <a:r>
              <a:rPr lang="en-US" sz="3599">
                <a:solidFill>
                  <a:srgbClr val="000000"/>
                </a:solidFill>
                <a:latin typeface="Glacial Indifference Bold"/>
                <a:ea typeface="Glacial Indifference Bold"/>
                <a:cs typeface="Glacial Indifference Bold"/>
                <a:sym typeface="Glacial Indifference Bold"/>
              </a:rPr>
              <a:t>THE HOST CAN SERVE WEB CONTENT AND RESPOND TO HTTP REQUESTS FROM OTHER HOSTS IN THE NETWORK.</a:t>
            </a:r>
          </a:p>
        </p:txBody>
      </p:sp>
      <p:sp>
        <p:nvSpPr>
          <p:cNvPr id="12" name="Freeform 12"/>
          <p:cNvSpPr/>
          <p:nvPr/>
        </p:nvSpPr>
        <p:spPr>
          <a:xfrm rot="-7879011">
            <a:off x="2133325" y="6944424"/>
            <a:ext cx="1361611" cy="724332"/>
          </a:xfrm>
          <a:custGeom>
            <a:avLst/>
            <a:gdLst/>
            <a:ahLst/>
            <a:cxnLst/>
            <a:rect l="l" t="t" r="r" b="b"/>
            <a:pathLst>
              <a:path w="1361611" h="724332">
                <a:moveTo>
                  <a:pt x="0" y="0"/>
                </a:moveTo>
                <a:lnTo>
                  <a:pt x="1361611" y="0"/>
                </a:lnTo>
                <a:lnTo>
                  <a:pt x="1361611" y="724332"/>
                </a:lnTo>
                <a:lnTo>
                  <a:pt x="0" y="7243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313282" y="9511149"/>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683205" y="930510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1664094" y="4137660"/>
            <a:ext cx="12059996" cy="3152940"/>
          </a:xfrm>
          <a:custGeom>
            <a:avLst/>
            <a:gdLst/>
            <a:ahLst/>
            <a:cxnLst/>
            <a:rect l="l" t="t" r="r" b="b"/>
            <a:pathLst>
              <a:path w="12059996" h="3152940">
                <a:moveTo>
                  <a:pt x="0" y="0"/>
                </a:moveTo>
                <a:lnTo>
                  <a:pt x="12059996" y="0"/>
                </a:lnTo>
                <a:lnTo>
                  <a:pt x="12059996" y="3152940"/>
                </a:lnTo>
                <a:lnTo>
                  <a:pt x="0" y="3152940"/>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1776466" y="907229"/>
            <a:ext cx="2867972"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5870884" y="1301397"/>
            <a:ext cx="6016686" cy="1381125"/>
          </a:xfrm>
          <a:prstGeom prst="rect">
            <a:avLst/>
          </a:prstGeom>
        </p:spPr>
        <p:txBody>
          <a:bodyPr lIns="0" tIns="0" rIns="0" bIns="0" rtlCol="0" anchor="t">
            <a:spAutoFit/>
          </a:bodyPr>
          <a:lstStyle/>
          <a:p>
            <a:pPr algn="r">
              <a:lnSpc>
                <a:spcPts val="9000"/>
              </a:lnSpc>
            </a:pPr>
            <a:r>
              <a:rPr lang="en-US" sz="9000">
                <a:solidFill>
                  <a:srgbClr val="5383FF"/>
                </a:solidFill>
                <a:latin typeface="Impact"/>
                <a:ea typeface="Impact"/>
                <a:cs typeface="Impact"/>
                <a:sym typeface="Impact"/>
              </a:rPr>
              <a:t>WEB SERVICE </a:t>
            </a:r>
          </a:p>
        </p:txBody>
      </p:sp>
      <p:sp>
        <p:nvSpPr>
          <p:cNvPr id="10" name="TextBox 10"/>
          <p:cNvSpPr txBox="1"/>
          <p:nvPr/>
        </p:nvSpPr>
        <p:spPr>
          <a:xfrm>
            <a:off x="3210452" y="3025422"/>
            <a:ext cx="10678085" cy="929640"/>
          </a:xfrm>
          <a:prstGeom prst="rect">
            <a:avLst/>
          </a:prstGeom>
        </p:spPr>
        <p:txBody>
          <a:bodyPr lIns="0" tIns="0" rIns="0" bIns="0" rtlCol="0" anchor="t">
            <a:spAutoFit/>
          </a:bodyPr>
          <a:lstStyle/>
          <a:p>
            <a:pPr algn="ctr">
              <a:lnSpc>
                <a:spcPts val="3599"/>
              </a:lnSpc>
            </a:pPr>
            <a:r>
              <a:rPr lang="en-US" sz="3599">
                <a:solidFill>
                  <a:srgbClr val="000000"/>
                </a:solidFill>
                <a:latin typeface="Glacial Indifference Bold"/>
                <a:ea typeface="Glacial Indifference Bold"/>
                <a:cs typeface="Glacial Indifference Bold"/>
                <a:sym typeface="Glacial Indifference Bold"/>
              </a:rPr>
              <a:t>ACCESS THE HTTP SERVER FROM ANOTHER HOST </a:t>
            </a:r>
          </a:p>
          <a:p>
            <a:pPr algn="ctr">
              <a:lnSpc>
                <a:spcPts val="3599"/>
              </a:lnSpc>
              <a:spcBef>
                <a:spcPct val="0"/>
              </a:spcBef>
            </a:pPr>
            <a:endParaRPr lang="en-US" sz="3599">
              <a:solidFill>
                <a:srgbClr val="000000"/>
              </a:solidFill>
              <a:latin typeface="Glacial Indifference Bold"/>
              <a:ea typeface="Glacial Indifference Bold"/>
              <a:cs typeface="Glacial Indifference Bold"/>
              <a:sym typeface="Glacial Indifference Bold"/>
            </a:endParaRPr>
          </a:p>
        </p:txBody>
      </p:sp>
      <p:sp>
        <p:nvSpPr>
          <p:cNvPr id="11" name="TextBox 11"/>
          <p:cNvSpPr txBox="1"/>
          <p:nvPr/>
        </p:nvSpPr>
        <p:spPr>
          <a:xfrm>
            <a:off x="916771" y="7668884"/>
            <a:ext cx="12807319" cy="1844040"/>
          </a:xfrm>
          <a:prstGeom prst="rect">
            <a:avLst/>
          </a:prstGeom>
        </p:spPr>
        <p:txBody>
          <a:bodyPr lIns="0" tIns="0" rIns="0" bIns="0" rtlCol="0" anchor="t">
            <a:spAutoFit/>
          </a:bodyPr>
          <a:lstStyle/>
          <a:p>
            <a:pPr algn="ctr">
              <a:lnSpc>
                <a:spcPts val="3599"/>
              </a:lnSpc>
            </a:pPr>
            <a:r>
              <a:rPr lang="en-US" sz="3599">
                <a:solidFill>
                  <a:srgbClr val="000000"/>
                </a:solidFill>
                <a:latin typeface="Glacial Indifference"/>
                <a:ea typeface="Glacial Indifference"/>
                <a:cs typeface="Glacial Indifference"/>
                <a:sym typeface="Glacial Indifference"/>
              </a:rPr>
              <a:t>LET’S BREAKDOWN THE COMMAND</a:t>
            </a:r>
          </a:p>
          <a:p>
            <a:pPr algn="ctr">
              <a:lnSpc>
                <a:spcPts val="3599"/>
              </a:lnSpc>
            </a:pPr>
            <a:r>
              <a:rPr lang="en-US" sz="3599">
                <a:solidFill>
                  <a:srgbClr val="000000"/>
                </a:solidFill>
                <a:latin typeface="Glacial Indifference"/>
                <a:ea typeface="Glacial Indifference"/>
                <a:cs typeface="Glacial Indifference"/>
                <a:sym typeface="Glacial Indifference"/>
              </a:rPr>
              <a:t> </a:t>
            </a:r>
          </a:p>
          <a:p>
            <a:pPr algn="ctr">
              <a:lnSpc>
                <a:spcPts val="3599"/>
              </a:lnSpc>
            </a:pPr>
            <a:r>
              <a:rPr lang="en-US" sz="3599">
                <a:solidFill>
                  <a:srgbClr val="000000"/>
                </a:solidFill>
                <a:latin typeface="Glacial Indifference"/>
                <a:ea typeface="Glacial Indifference"/>
                <a:cs typeface="Glacial Indifference"/>
                <a:sym typeface="Glacial Indifference"/>
              </a:rPr>
              <a:t>                                      Wget http://10.0.1.1:8000/p.html</a:t>
            </a:r>
          </a:p>
          <a:p>
            <a:pPr algn="ctr">
              <a:lnSpc>
                <a:spcPts val="3599"/>
              </a:lnSpc>
              <a:spcBef>
                <a:spcPct val="0"/>
              </a:spcBef>
            </a:pPr>
            <a:endParaRPr lang="en-US" sz="3599">
              <a:solidFill>
                <a:srgbClr val="000000"/>
              </a:solidFill>
              <a:latin typeface="Glacial Indifference"/>
              <a:ea typeface="Glacial Indifference"/>
              <a:cs typeface="Glacial Indifference"/>
              <a:sym typeface="Glacial Indifferen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313282" y="9511149"/>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683205" y="930510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818717" y="5631166"/>
            <a:ext cx="16173883" cy="1106144"/>
          </a:xfrm>
          <a:custGeom>
            <a:avLst/>
            <a:gdLst/>
            <a:ahLst/>
            <a:cxnLst/>
            <a:rect l="l" t="t" r="r" b="b"/>
            <a:pathLst>
              <a:path w="16173883" h="1106144">
                <a:moveTo>
                  <a:pt x="0" y="0"/>
                </a:moveTo>
                <a:lnTo>
                  <a:pt x="16173883" y="0"/>
                </a:lnTo>
                <a:lnTo>
                  <a:pt x="16173883" y="1106143"/>
                </a:lnTo>
                <a:lnTo>
                  <a:pt x="0" y="1106143"/>
                </a:lnTo>
                <a:lnTo>
                  <a:pt x="0" y="0"/>
                </a:lnTo>
                <a:close/>
              </a:path>
            </a:pathLst>
          </a:custGeom>
          <a:blipFill>
            <a:blip r:embed="rId11"/>
            <a:stretch>
              <a:fillRect r="-33127"/>
            </a:stretch>
          </a:blipFill>
        </p:spPr>
        <p:txBody>
          <a:bodyPr/>
          <a:lstStyle/>
          <a:p>
            <a:endParaRPr lang="en-US"/>
          </a:p>
        </p:txBody>
      </p:sp>
      <p:sp>
        <p:nvSpPr>
          <p:cNvPr id="8" name="TextBox 8"/>
          <p:cNvSpPr txBox="1"/>
          <p:nvPr/>
        </p:nvSpPr>
        <p:spPr>
          <a:xfrm>
            <a:off x="1745867" y="907229"/>
            <a:ext cx="2867972"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3305542" y="1301397"/>
            <a:ext cx="8479414" cy="1381125"/>
          </a:xfrm>
          <a:prstGeom prst="rect">
            <a:avLst/>
          </a:prstGeom>
        </p:spPr>
        <p:txBody>
          <a:bodyPr lIns="0" tIns="0" rIns="0" bIns="0" rtlCol="0" anchor="t">
            <a:spAutoFit/>
          </a:bodyPr>
          <a:lstStyle/>
          <a:p>
            <a:pPr algn="r">
              <a:lnSpc>
                <a:spcPts val="9000"/>
              </a:lnSpc>
            </a:pPr>
            <a:r>
              <a:rPr lang="en-US" sz="9000">
                <a:solidFill>
                  <a:srgbClr val="5383FF"/>
                </a:solidFill>
                <a:latin typeface="Impact"/>
                <a:ea typeface="Impact"/>
                <a:cs typeface="Impact"/>
                <a:sym typeface="Impact"/>
              </a:rPr>
              <a:t>TRACEROUTE </a:t>
            </a:r>
          </a:p>
        </p:txBody>
      </p:sp>
      <p:sp>
        <p:nvSpPr>
          <p:cNvPr id="10" name="TextBox 10"/>
          <p:cNvSpPr txBox="1"/>
          <p:nvPr/>
        </p:nvSpPr>
        <p:spPr>
          <a:xfrm>
            <a:off x="2762050" y="3632379"/>
            <a:ext cx="6654165" cy="481965"/>
          </a:xfrm>
          <a:prstGeom prst="rect">
            <a:avLst/>
          </a:prstGeom>
        </p:spPr>
        <p:txBody>
          <a:bodyPr lIns="0" tIns="0" rIns="0" bIns="0" rtlCol="0" anchor="t">
            <a:spAutoFit/>
          </a:bodyPr>
          <a:lstStyle/>
          <a:p>
            <a:pPr algn="ctr">
              <a:lnSpc>
                <a:spcPts val="3600"/>
              </a:lnSpc>
              <a:spcBef>
                <a:spcPct val="0"/>
              </a:spcBef>
            </a:pPr>
            <a:r>
              <a:rPr lang="en-US" sz="3600">
                <a:solidFill>
                  <a:srgbClr val="000000"/>
                </a:solidFill>
                <a:latin typeface="Glacial Indifference Bold"/>
                <a:ea typeface="Glacial Indifference Bold"/>
                <a:cs typeface="Glacial Indifference Bold"/>
                <a:sym typeface="Glacial Indifference Bold"/>
              </a:rPr>
              <a:t>INSTALLATION OF TRACEROUTE</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a:p>
        </p:txBody>
      </p:sp>
      <p:sp>
        <p:nvSpPr>
          <p:cNvPr id="3" name="TextBox 3"/>
          <p:cNvSpPr txBox="1"/>
          <p:nvPr/>
        </p:nvSpPr>
        <p:spPr>
          <a:xfrm>
            <a:off x="1514988" y="1360761"/>
            <a:ext cx="7025086" cy="3387090"/>
          </a:xfrm>
          <a:prstGeom prst="rect">
            <a:avLst/>
          </a:prstGeom>
        </p:spPr>
        <p:txBody>
          <a:bodyPr lIns="0" tIns="0" rIns="0" bIns="0" rtlCol="0" anchor="t">
            <a:spAutoFit/>
          </a:bodyPr>
          <a:lstStyle/>
          <a:p>
            <a:pPr algn="l">
              <a:lnSpc>
                <a:spcPts val="8730"/>
              </a:lnSpc>
            </a:pPr>
            <a:r>
              <a:rPr lang="en-US" sz="9000">
                <a:solidFill>
                  <a:srgbClr val="5383FF"/>
                </a:solidFill>
                <a:latin typeface="DM Sans Bold"/>
                <a:ea typeface="DM Sans Bold"/>
                <a:cs typeface="DM Sans Bold"/>
                <a:sym typeface="DM Sans Bold"/>
              </a:rPr>
              <a:t>Project vision and mission</a:t>
            </a:r>
          </a:p>
        </p:txBody>
      </p:sp>
      <p:grpSp>
        <p:nvGrpSpPr>
          <p:cNvPr id="4" name="Group 4"/>
          <p:cNvGrpSpPr/>
          <p:nvPr/>
        </p:nvGrpSpPr>
        <p:grpSpPr>
          <a:xfrm>
            <a:off x="9975489" y="1339015"/>
            <a:ext cx="6998061" cy="2561528"/>
            <a:chOff x="0" y="0"/>
            <a:chExt cx="2342659" cy="857492"/>
          </a:xfrm>
        </p:grpSpPr>
        <p:sp>
          <p:nvSpPr>
            <p:cNvPr id="5" name="Freeform 5"/>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US"/>
            </a:p>
          </p:txBody>
        </p:sp>
        <p:sp>
          <p:nvSpPr>
            <p:cNvPr id="6" name="TextBox 6"/>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10491672" y="2024301"/>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01.</a:t>
            </a:r>
          </a:p>
        </p:txBody>
      </p:sp>
      <p:grpSp>
        <p:nvGrpSpPr>
          <p:cNvPr id="8" name="Group 8"/>
          <p:cNvGrpSpPr/>
          <p:nvPr/>
        </p:nvGrpSpPr>
        <p:grpSpPr>
          <a:xfrm>
            <a:off x="9975489" y="4031765"/>
            <a:ext cx="6998061" cy="2561528"/>
            <a:chOff x="0" y="0"/>
            <a:chExt cx="2342659" cy="857492"/>
          </a:xfrm>
        </p:grpSpPr>
        <p:sp>
          <p:nvSpPr>
            <p:cNvPr id="9" name="Freeform 9"/>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US"/>
            </a:p>
          </p:txBody>
        </p:sp>
        <p:sp>
          <p:nvSpPr>
            <p:cNvPr id="10" name="TextBox 10"/>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1" name="Group 11"/>
          <p:cNvGrpSpPr/>
          <p:nvPr/>
        </p:nvGrpSpPr>
        <p:grpSpPr>
          <a:xfrm>
            <a:off x="9975489" y="6724515"/>
            <a:ext cx="6998061" cy="2561528"/>
            <a:chOff x="0" y="0"/>
            <a:chExt cx="2342659" cy="857492"/>
          </a:xfrm>
        </p:grpSpPr>
        <p:sp>
          <p:nvSpPr>
            <p:cNvPr id="12" name="Freeform 12"/>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US"/>
            </a:p>
          </p:txBody>
        </p:sp>
        <p:sp>
          <p:nvSpPr>
            <p:cNvPr id="13" name="TextBox 13"/>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10491672" y="4717783"/>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id="15" name="TextBox 15"/>
          <p:cNvSpPr txBox="1"/>
          <p:nvPr/>
        </p:nvSpPr>
        <p:spPr>
          <a:xfrm>
            <a:off x="10491672" y="7411266"/>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id="16" name="TextBox 16"/>
          <p:cNvSpPr txBox="1"/>
          <p:nvPr/>
        </p:nvSpPr>
        <p:spPr>
          <a:xfrm>
            <a:off x="12218908" y="1721410"/>
            <a:ext cx="4132127" cy="2131695"/>
          </a:xfrm>
          <a:prstGeom prst="rect">
            <a:avLst/>
          </a:prstGeom>
        </p:spPr>
        <p:txBody>
          <a:bodyPr lIns="0" tIns="0" rIns="0" bIns="0" rtlCol="0" anchor="t">
            <a:spAutoFit/>
          </a:bodyPr>
          <a:lstStyle/>
          <a:p>
            <a:pPr algn="just">
              <a:lnSpc>
                <a:spcPts val="2159"/>
              </a:lnSpc>
            </a:pPr>
            <a:r>
              <a:rPr lang="en-US" sz="1599" spc="25">
                <a:solidFill>
                  <a:srgbClr val="000000"/>
                </a:solidFill>
                <a:latin typeface="Glacial Indifference Bold"/>
                <a:ea typeface="Glacial Indifference Bold"/>
                <a:cs typeface="Glacial Indifference Bold"/>
                <a:sym typeface="Glacial Indifference Bold"/>
              </a:rPr>
              <a:t>Proactive Detection and Prevention</a:t>
            </a:r>
          </a:p>
          <a:p>
            <a:pPr algn="just">
              <a:lnSpc>
                <a:spcPts val="2159"/>
              </a:lnSpc>
            </a:pPr>
            <a:r>
              <a:rPr lang="en-US" sz="1599" spc="25">
                <a:solidFill>
                  <a:srgbClr val="000000"/>
                </a:solidFill>
                <a:latin typeface="Glacial Indifference Bold"/>
                <a:ea typeface="Glacial Indifference Bold"/>
                <a:cs typeface="Glacial Indifference Bold"/>
                <a:sym typeface="Glacial Indifference Bold"/>
              </a:rPr>
              <a:t>To develop and implement advanced, real-time monitoring and detection mechanisms within SDN networks that can identify and mitigate potential DoS attacks before they can impact network performance and security.</a:t>
            </a:r>
          </a:p>
          <a:p>
            <a:pPr marL="0" lvl="0" indent="0" algn="just">
              <a:lnSpc>
                <a:spcPts val="2159"/>
              </a:lnSpc>
              <a:spcBef>
                <a:spcPct val="0"/>
              </a:spcBef>
            </a:pPr>
            <a:endParaRPr lang="en-US" sz="1599" spc="25">
              <a:solidFill>
                <a:srgbClr val="000000"/>
              </a:solidFill>
              <a:latin typeface="Glacial Indifference Bold"/>
              <a:ea typeface="Glacial Indifference Bold"/>
              <a:cs typeface="Glacial Indifference Bold"/>
              <a:sym typeface="Glacial Indifference Bold"/>
            </a:endParaRPr>
          </a:p>
        </p:txBody>
      </p:sp>
      <p:sp>
        <p:nvSpPr>
          <p:cNvPr id="17" name="TextBox 17"/>
          <p:cNvSpPr txBox="1"/>
          <p:nvPr/>
        </p:nvSpPr>
        <p:spPr>
          <a:xfrm>
            <a:off x="12218908" y="4424417"/>
            <a:ext cx="4132127" cy="1588770"/>
          </a:xfrm>
          <a:prstGeom prst="rect">
            <a:avLst/>
          </a:prstGeom>
        </p:spPr>
        <p:txBody>
          <a:bodyPr lIns="0" tIns="0" rIns="0" bIns="0" rtlCol="0" anchor="t">
            <a:spAutoFit/>
          </a:bodyPr>
          <a:lstStyle/>
          <a:p>
            <a:pPr marL="0" lvl="0" indent="0" algn="just">
              <a:lnSpc>
                <a:spcPts val="2160"/>
              </a:lnSpc>
              <a:spcBef>
                <a:spcPct val="0"/>
              </a:spcBef>
            </a:pPr>
            <a:r>
              <a:rPr lang="en-US" sz="1600" spc="25">
                <a:solidFill>
                  <a:srgbClr val="000000"/>
                </a:solidFill>
                <a:latin typeface="Glacial Indifference Bold"/>
                <a:ea typeface="Glacial Indifference Bold"/>
                <a:cs typeface="Glacial Indifference Bold"/>
                <a:sym typeface="Glacial Indifference Bold"/>
              </a:rPr>
              <a:t>To conduct cutting-edge research into new methodologies and technologies for securing SDN networks, ensuring that our solutions evolve with the changing landscape of cyber threats and remain at the forefront of DoS defense strategies.</a:t>
            </a:r>
          </a:p>
        </p:txBody>
      </p:sp>
      <p:sp>
        <p:nvSpPr>
          <p:cNvPr id="18" name="TextBox 18"/>
          <p:cNvSpPr txBox="1"/>
          <p:nvPr/>
        </p:nvSpPr>
        <p:spPr>
          <a:xfrm>
            <a:off x="12218908" y="6995376"/>
            <a:ext cx="4132127" cy="1855470"/>
          </a:xfrm>
          <a:prstGeom prst="rect">
            <a:avLst/>
          </a:prstGeom>
        </p:spPr>
        <p:txBody>
          <a:bodyPr lIns="0" tIns="0" rIns="0" bIns="0" rtlCol="0" anchor="t">
            <a:spAutoFit/>
          </a:bodyPr>
          <a:lstStyle/>
          <a:p>
            <a:pPr marL="0" lvl="0" indent="0" algn="just">
              <a:lnSpc>
                <a:spcPts val="2160"/>
              </a:lnSpc>
              <a:spcBef>
                <a:spcPct val="0"/>
              </a:spcBef>
            </a:pPr>
            <a:r>
              <a:rPr lang="en-US" sz="1600" spc="25">
                <a:solidFill>
                  <a:srgbClr val="000000"/>
                </a:solidFill>
                <a:latin typeface="Glacial Indifference Bold"/>
                <a:ea typeface="Glacial Indifference Bold"/>
                <a:cs typeface="Glacial Indifference Bold"/>
                <a:sym typeface="Glacial Indifference Bold"/>
              </a:rPr>
              <a:t>To foster partnerships with academic institutions, industry leaders, and cybersecurity experts to share knowledge, develop best practices, and educate network administrators on the latest security protocols and techniques to protect SDN networks from DoS attacks.</a:t>
            </a:r>
          </a:p>
        </p:txBody>
      </p:sp>
      <p:sp>
        <p:nvSpPr>
          <p:cNvPr id="19" name="Freeform 19"/>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Freeform 20"/>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1" name="Freeform 21"/>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2" name="Freeform 22"/>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23" name="TextBox 23"/>
          <p:cNvSpPr txBox="1"/>
          <p:nvPr/>
        </p:nvSpPr>
        <p:spPr>
          <a:xfrm>
            <a:off x="228600" y="5807447"/>
            <a:ext cx="9144000" cy="1796036"/>
          </a:xfrm>
          <a:prstGeom prst="rect">
            <a:avLst/>
          </a:prstGeom>
        </p:spPr>
        <p:txBody>
          <a:bodyPr lIns="0" tIns="0" rIns="0" bIns="0" rtlCol="0" anchor="t">
            <a:spAutoFit/>
          </a:bodyPr>
          <a:lstStyle/>
          <a:p>
            <a:pPr algn="ctr">
              <a:lnSpc>
                <a:spcPts val="2855"/>
              </a:lnSpc>
            </a:pPr>
            <a:r>
              <a:rPr lang="en-US" sz="2039" dirty="0">
                <a:solidFill>
                  <a:srgbClr val="000000"/>
                </a:solidFill>
                <a:latin typeface="Glacial Indifference Bold"/>
                <a:ea typeface="Glacial Indifference Bold"/>
                <a:cs typeface="Glacial Indifference Bold"/>
                <a:sym typeface="Glacial Indifference Bold"/>
              </a:rPr>
              <a:t>To develop and implement advanced security protocols and mechanisms within SDN architectures that proactively detect, prevent, and respond to DoS attacks. Our mission is to enhance the robustness and reliability of SDN networks through continuous research, innovation, and collaboration with industry leaders, fostering a safer digital </a:t>
            </a:r>
            <a:r>
              <a:rPr lang="en-US" sz="2039" dirty="0" err="1">
                <a:solidFill>
                  <a:srgbClr val="000000"/>
                </a:solidFill>
                <a:latin typeface="Glacial Indifference Bold"/>
                <a:ea typeface="Glacial Indifference Bold"/>
                <a:cs typeface="Glacial Indifference Bold"/>
                <a:sym typeface="Glacial Indifference Bold"/>
              </a:rPr>
              <a:t>esystem</a:t>
            </a:r>
            <a:r>
              <a:rPr lang="en-US" sz="2039" dirty="0">
                <a:solidFill>
                  <a:srgbClr val="000000"/>
                </a:solidFill>
                <a:latin typeface="Glacial Indifference Bold"/>
                <a:ea typeface="Glacial Indifference Bold"/>
                <a:cs typeface="Glacial Indifference Bold"/>
                <a:sym typeface="Glacial Indifference Bold"/>
              </a:rPr>
              <a:t>.</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313282" y="9511149"/>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683205" y="930510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4800600" y="3747130"/>
            <a:ext cx="11393735" cy="5154544"/>
          </a:xfrm>
          <a:custGeom>
            <a:avLst/>
            <a:gdLst/>
            <a:ahLst/>
            <a:cxnLst/>
            <a:rect l="l" t="t" r="r" b="b"/>
            <a:pathLst>
              <a:path w="12052234" h="5616341">
                <a:moveTo>
                  <a:pt x="0" y="0"/>
                </a:moveTo>
                <a:lnTo>
                  <a:pt x="12052233" y="0"/>
                </a:lnTo>
                <a:lnTo>
                  <a:pt x="12052233" y="5616341"/>
                </a:lnTo>
                <a:lnTo>
                  <a:pt x="0" y="5616341"/>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1762221" y="897674"/>
            <a:ext cx="2867972"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3407982" y="1404376"/>
            <a:ext cx="8479414" cy="1381125"/>
          </a:xfrm>
          <a:prstGeom prst="rect">
            <a:avLst/>
          </a:prstGeom>
        </p:spPr>
        <p:txBody>
          <a:bodyPr lIns="0" tIns="0" rIns="0" bIns="0" rtlCol="0" anchor="t">
            <a:spAutoFit/>
          </a:bodyPr>
          <a:lstStyle/>
          <a:p>
            <a:pPr algn="r">
              <a:lnSpc>
                <a:spcPts val="9000"/>
              </a:lnSpc>
            </a:pPr>
            <a:r>
              <a:rPr lang="en-US" sz="9000">
                <a:solidFill>
                  <a:srgbClr val="5383FF"/>
                </a:solidFill>
                <a:latin typeface="Impact"/>
                <a:ea typeface="Impact"/>
                <a:cs typeface="Impact"/>
                <a:sym typeface="Impact"/>
              </a:rPr>
              <a:t>TRACEROUTE </a:t>
            </a:r>
          </a:p>
        </p:txBody>
      </p:sp>
      <p:sp>
        <p:nvSpPr>
          <p:cNvPr id="10" name="TextBox 10"/>
          <p:cNvSpPr txBox="1"/>
          <p:nvPr/>
        </p:nvSpPr>
        <p:spPr>
          <a:xfrm>
            <a:off x="3298544" y="3221924"/>
            <a:ext cx="3617000" cy="939165"/>
          </a:xfrm>
          <a:prstGeom prst="rect">
            <a:avLst/>
          </a:prstGeom>
        </p:spPr>
        <p:txBody>
          <a:bodyPr lIns="0" tIns="0" rIns="0" bIns="0" rtlCol="0" anchor="t">
            <a:spAutoFit/>
          </a:bodyPr>
          <a:lstStyle/>
          <a:p>
            <a:pPr algn="ctr">
              <a:lnSpc>
                <a:spcPts val="3600"/>
              </a:lnSpc>
            </a:pPr>
            <a:r>
              <a:rPr lang="en-US" sz="3600">
                <a:solidFill>
                  <a:srgbClr val="000000"/>
                </a:solidFill>
                <a:latin typeface="Glacial Indifference Bold"/>
                <a:ea typeface="Glacial Indifference Bold"/>
                <a:cs typeface="Glacial Indifference Bold"/>
                <a:sym typeface="Glacial Indifference Bold"/>
              </a:rPr>
              <a:t>PROBLEM FACED </a:t>
            </a:r>
          </a:p>
          <a:p>
            <a:pPr algn="ctr">
              <a:lnSpc>
                <a:spcPts val="3600"/>
              </a:lnSpc>
              <a:spcBef>
                <a:spcPct val="0"/>
              </a:spcBef>
            </a:pPr>
            <a:endParaRPr lang="en-US" sz="3600">
              <a:solidFill>
                <a:srgbClr val="000000"/>
              </a:solidFill>
              <a:latin typeface="Glacial Indifference Bold"/>
              <a:ea typeface="Glacial Indifference Bold"/>
              <a:cs typeface="Glacial Indifference Bold"/>
              <a:sym typeface="Glacial Indifference Bold"/>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313282" y="9511149"/>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683205" y="930510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1600584" y="4039877"/>
            <a:ext cx="15353081" cy="5180399"/>
          </a:xfrm>
          <a:custGeom>
            <a:avLst/>
            <a:gdLst/>
            <a:ahLst/>
            <a:cxnLst/>
            <a:rect l="l" t="t" r="r" b="b"/>
            <a:pathLst>
              <a:path w="16230600" h="5735570">
                <a:moveTo>
                  <a:pt x="0" y="0"/>
                </a:moveTo>
                <a:lnTo>
                  <a:pt x="16230600" y="0"/>
                </a:lnTo>
                <a:lnTo>
                  <a:pt x="16230600" y="5735570"/>
                </a:lnTo>
                <a:lnTo>
                  <a:pt x="0" y="5735570"/>
                </a:lnTo>
                <a:lnTo>
                  <a:pt x="0" y="0"/>
                </a:lnTo>
                <a:close/>
              </a:path>
            </a:pathLst>
          </a:custGeom>
          <a:blipFill>
            <a:blip r:embed="rId11"/>
            <a:stretch>
              <a:fillRect t="-429" b="-429"/>
            </a:stretch>
          </a:blipFill>
        </p:spPr>
        <p:txBody>
          <a:bodyPr/>
          <a:lstStyle/>
          <a:p>
            <a:endParaRPr lang="en-US"/>
          </a:p>
        </p:txBody>
      </p:sp>
      <p:sp>
        <p:nvSpPr>
          <p:cNvPr id="8" name="TextBox 8"/>
          <p:cNvSpPr txBox="1"/>
          <p:nvPr/>
        </p:nvSpPr>
        <p:spPr>
          <a:xfrm>
            <a:off x="1761686" y="897674"/>
            <a:ext cx="2867972"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3382503" y="1404376"/>
            <a:ext cx="8479414" cy="1381125"/>
          </a:xfrm>
          <a:prstGeom prst="rect">
            <a:avLst/>
          </a:prstGeom>
        </p:spPr>
        <p:txBody>
          <a:bodyPr lIns="0" tIns="0" rIns="0" bIns="0" rtlCol="0" anchor="t">
            <a:spAutoFit/>
          </a:bodyPr>
          <a:lstStyle/>
          <a:p>
            <a:pPr algn="r">
              <a:lnSpc>
                <a:spcPts val="9000"/>
              </a:lnSpc>
            </a:pPr>
            <a:r>
              <a:rPr lang="en-US" sz="9000">
                <a:solidFill>
                  <a:srgbClr val="5383FF"/>
                </a:solidFill>
                <a:latin typeface="Impact"/>
                <a:ea typeface="Impact"/>
                <a:cs typeface="Impact"/>
                <a:sym typeface="Impact"/>
              </a:rPr>
              <a:t>TRACEROUTE </a:t>
            </a:r>
          </a:p>
        </p:txBody>
      </p:sp>
      <p:sp>
        <p:nvSpPr>
          <p:cNvPr id="10" name="TextBox 10"/>
          <p:cNvSpPr txBox="1"/>
          <p:nvPr/>
        </p:nvSpPr>
        <p:spPr>
          <a:xfrm>
            <a:off x="1761686" y="3221924"/>
            <a:ext cx="7077514" cy="939165"/>
          </a:xfrm>
          <a:prstGeom prst="rect">
            <a:avLst/>
          </a:prstGeom>
        </p:spPr>
        <p:txBody>
          <a:bodyPr wrap="square" lIns="0" tIns="0" rIns="0" bIns="0" rtlCol="0" anchor="t">
            <a:spAutoFit/>
          </a:bodyPr>
          <a:lstStyle/>
          <a:p>
            <a:pPr algn="ctr">
              <a:lnSpc>
                <a:spcPts val="3600"/>
              </a:lnSpc>
            </a:pPr>
            <a:r>
              <a:rPr lang="en-US" sz="3600" dirty="0">
                <a:solidFill>
                  <a:srgbClr val="000000"/>
                </a:solidFill>
                <a:latin typeface="Glacial Indifference Bold"/>
                <a:ea typeface="Glacial Indifference Bold"/>
                <a:cs typeface="Glacial Indifference Bold"/>
                <a:sym typeface="Glacial Indifference Bold"/>
              </a:rPr>
              <a:t>HOW WE SOLVE THE PROBLEM ?</a:t>
            </a:r>
          </a:p>
          <a:p>
            <a:pPr algn="ctr">
              <a:lnSpc>
                <a:spcPts val="3600"/>
              </a:lnSpc>
              <a:spcBef>
                <a:spcPct val="0"/>
              </a:spcBef>
            </a:pPr>
            <a:endParaRPr lang="en-US" sz="3600" dirty="0">
              <a:solidFill>
                <a:srgbClr val="000000"/>
              </a:solidFill>
              <a:latin typeface="Glacial Indifference Bold"/>
              <a:ea typeface="Glacial Indifference Bold"/>
              <a:cs typeface="Glacial Indifference Bold"/>
              <a:sym typeface="Glacial Indifference Bold"/>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313282" y="9511149"/>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915544" y="-166039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683205" y="930510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302028" y="4037722"/>
            <a:ext cx="9218317" cy="5351604"/>
          </a:xfrm>
          <a:custGeom>
            <a:avLst/>
            <a:gdLst/>
            <a:ahLst/>
            <a:cxnLst/>
            <a:rect l="l" t="t" r="r" b="b"/>
            <a:pathLst>
              <a:path w="9218317" h="5683020">
                <a:moveTo>
                  <a:pt x="0" y="0"/>
                </a:moveTo>
                <a:lnTo>
                  <a:pt x="9218317" y="0"/>
                </a:lnTo>
                <a:lnTo>
                  <a:pt x="9218317" y="5683020"/>
                </a:lnTo>
                <a:lnTo>
                  <a:pt x="0" y="5683020"/>
                </a:lnTo>
                <a:lnTo>
                  <a:pt x="0" y="0"/>
                </a:lnTo>
                <a:close/>
              </a:path>
            </a:pathLst>
          </a:custGeom>
          <a:blipFill>
            <a:blip r:embed="rId11"/>
            <a:stretch>
              <a:fillRect/>
            </a:stretch>
          </a:blipFill>
        </p:spPr>
        <p:txBody>
          <a:bodyPr/>
          <a:lstStyle/>
          <a:p>
            <a:endParaRPr lang="en-US"/>
          </a:p>
        </p:txBody>
      </p:sp>
      <p:sp>
        <p:nvSpPr>
          <p:cNvPr id="8" name="Freeform 8"/>
          <p:cNvSpPr/>
          <p:nvPr/>
        </p:nvSpPr>
        <p:spPr>
          <a:xfrm>
            <a:off x="9808586" y="4583894"/>
            <a:ext cx="8479414" cy="3273406"/>
          </a:xfrm>
          <a:custGeom>
            <a:avLst/>
            <a:gdLst/>
            <a:ahLst/>
            <a:cxnLst/>
            <a:rect l="l" t="t" r="r" b="b"/>
            <a:pathLst>
              <a:path w="8746114" h="3273406">
                <a:moveTo>
                  <a:pt x="0" y="0"/>
                </a:moveTo>
                <a:lnTo>
                  <a:pt x="8746114" y="0"/>
                </a:lnTo>
                <a:lnTo>
                  <a:pt x="8746114" y="3273406"/>
                </a:lnTo>
                <a:lnTo>
                  <a:pt x="0" y="3273406"/>
                </a:lnTo>
                <a:lnTo>
                  <a:pt x="0" y="0"/>
                </a:lnTo>
                <a:close/>
              </a:path>
            </a:pathLst>
          </a:custGeom>
          <a:blipFill>
            <a:blip r:embed="rId12"/>
            <a:stretch>
              <a:fillRect r="-7859"/>
            </a:stretch>
          </a:blipFill>
        </p:spPr>
        <p:txBody>
          <a:bodyPr/>
          <a:lstStyle/>
          <a:p>
            <a:endParaRPr lang="en-US"/>
          </a:p>
        </p:txBody>
      </p:sp>
      <p:sp>
        <p:nvSpPr>
          <p:cNvPr id="9" name="TextBox 9"/>
          <p:cNvSpPr txBox="1"/>
          <p:nvPr/>
        </p:nvSpPr>
        <p:spPr>
          <a:xfrm>
            <a:off x="1762221" y="897674"/>
            <a:ext cx="2867972"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10" name="TextBox 10"/>
          <p:cNvSpPr txBox="1"/>
          <p:nvPr/>
        </p:nvSpPr>
        <p:spPr>
          <a:xfrm>
            <a:off x="2318054" y="1254330"/>
            <a:ext cx="8479414" cy="1381125"/>
          </a:xfrm>
          <a:prstGeom prst="rect">
            <a:avLst/>
          </a:prstGeom>
        </p:spPr>
        <p:txBody>
          <a:bodyPr lIns="0" tIns="0" rIns="0" bIns="0" rtlCol="0" anchor="t">
            <a:spAutoFit/>
          </a:bodyPr>
          <a:lstStyle/>
          <a:p>
            <a:pPr algn="r">
              <a:lnSpc>
                <a:spcPts val="9000"/>
              </a:lnSpc>
            </a:pPr>
            <a:r>
              <a:rPr lang="en-US" sz="9000">
                <a:solidFill>
                  <a:srgbClr val="5383FF"/>
                </a:solidFill>
                <a:latin typeface="Impact"/>
                <a:ea typeface="Impact"/>
                <a:cs typeface="Impact"/>
                <a:sym typeface="Impact"/>
              </a:rPr>
              <a:t>TRACEROUTE </a:t>
            </a:r>
          </a:p>
        </p:txBody>
      </p:sp>
      <p:sp>
        <p:nvSpPr>
          <p:cNvPr id="11" name="TextBox 11"/>
          <p:cNvSpPr txBox="1"/>
          <p:nvPr/>
        </p:nvSpPr>
        <p:spPr>
          <a:xfrm>
            <a:off x="3656327" y="3221924"/>
            <a:ext cx="2901434" cy="939165"/>
          </a:xfrm>
          <a:prstGeom prst="rect">
            <a:avLst/>
          </a:prstGeom>
        </p:spPr>
        <p:txBody>
          <a:bodyPr lIns="0" tIns="0" rIns="0" bIns="0" rtlCol="0" anchor="t">
            <a:spAutoFit/>
          </a:bodyPr>
          <a:lstStyle/>
          <a:p>
            <a:pPr algn="ctr">
              <a:lnSpc>
                <a:spcPts val="3600"/>
              </a:lnSpc>
            </a:pPr>
            <a:r>
              <a:rPr lang="en-US" sz="3600">
                <a:solidFill>
                  <a:srgbClr val="000000"/>
                </a:solidFill>
                <a:latin typeface="Glacial Indifference Bold"/>
                <a:ea typeface="Glacial Indifference Bold"/>
                <a:cs typeface="Glacial Indifference Bold"/>
                <a:sym typeface="Glacial Indifference Bold"/>
              </a:rPr>
              <a:t>TOOL USAGE </a:t>
            </a:r>
          </a:p>
          <a:p>
            <a:pPr algn="ctr">
              <a:lnSpc>
                <a:spcPts val="3600"/>
              </a:lnSpc>
              <a:spcBef>
                <a:spcPct val="0"/>
              </a:spcBef>
            </a:pPr>
            <a:endParaRPr lang="en-US" sz="3600">
              <a:solidFill>
                <a:srgbClr val="000000"/>
              </a:solidFill>
              <a:latin typeface="Glacial Indifference Bold"/>
              <a:ea typeface="Glacial Indifference Bold"/>
              <a:cs typeface="Glacial Indifference Bold"/>
              <a:sym typeface="Glacial Indifference Bold"/>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219843" y="-1110225"/>
            <a:ext cx="2430974" cy="2404454"/>
          </a:xfrm>
          <a:custGeom>
            <a:avLst/>
            <a:gdLst/>
            <a:ahLst/>
            <a:cxnLst/>
            <a:rect l="l" t="t" r="r" b="b"/>
            <a:pathLst>
              <a:path w="2430974" h="2404454">
                <a:moveTo>
                  <a:pt x="0" y="0"/>
                </a:moveTo>
                <a:lnTo>
                  <a:pt x="2430973" y="0"/>
                </a:lnTo>
                <a:lnTo>
                  <a:pt x="2430973" y="2404453"/>
                </a:lnTo>
                <a:lnTo>
                  <a:pt x="0" y="2404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V="1">
            <a:off x="16686298" y="0"/>
            <a:ext cx="1601702" cy="1601702"/>
          </a:xfrm>
          <a:custGeom>
            <a:avLst/>
            <a:gdLst/>
            <a:ahLst/>
            <a:cxnLst/>
            <a:rect l="l" t="t" r="r" b="b"/>
            <a:pathLst>
              <a:path w="1601702" h="1601702">
                <a:moveTo>
                  <a:pt x="0" y="1601702"/>
                </a:moveTo>
                <a:lnTo>
                  <a:pt x="1601702" y="1601702"/>
                </a:lnTo>
                <a:lnTo>
                  <a:pt x="1601702" y="0"/>
                </a:lnTo>
                <a:lnTo>
                  <a:pt x="0" y="0"/>
                </a:lnTo>
                <a:lnTo>
                  <a:pt x="0" y="160170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915429" y="3125306"/>
            <a:ext cx="901094" cy="415636"/>
          </a:xfrm>
          <a:custGeom>
            <a:avLst/>
            <a:gdLst/>
            <a:ahLst/>
            <a:cxnLst/>
            <a:rect l="l" t="t" r="r" b="b"/>
            <a:pathLst>
              <a:path w="901094" h="415636">
                <a:moveTo>
                  <a:pt x="0" y="0"/>
                </a:moveTo>
                <a:lnTo>
                  <a:pt x="901095" y="0"/>
                </a:lnTo>
                <a:lnTo>
                  <a:pt x="901095"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2465185" y="2751783"/>
            <a:ext cx="13940288" cy="7322608"/>
          </a:xfrm>
          <a:custGeom>
            <a:avLst/>
            <a:gdLst/>
            <a:ahLst/>
            <a:cxnLst/>
            <a:rect l="l" t="t" r="r" b="b"/>
            <a:pathLst>
              <a:path w="13940288" h="7322608">
                <a:moveTo>
                  <a:pt x="0" y="0"/>
                </a:moveTo>
                <a:lnTo>
                  <a:pt x="13940289" y="0"/>
                </a:lnTo>
                <a:lnTo>
                  <a:pt x="13940289" y="7322607"/>
                </a:lnTo>
                <a:lnTo>
                  <a:pt x="0" y="7322607"/>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1729512" y="897674"/>
            <a:ext cx="2993423"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2465185" y="1823933"/>
            <a:ext cx="13808557" cy="1140459"/>
          </a:xfrm>
          <a:prstGeom prst="rect">
            <a:avLst/>
          </a:prstGeom>
        </p:spPr>
        <p:txBody>
          <a:bodyPr lIns="0" tIns="0" rIns="0" bIns="0" rtlCol="0" anchor="t">
            <a:spAutoFit/>
          </a:bodyPr>
          <a:lstStyle/>
          <a:p>
            <a:pPr algn="ctr">
              <a:lnSpc>
                <a:spcPts val="4399"/>
              </a:lnSpc>
            </a:pPr>
            <a:r>
              <a:rPr lang="en-US" sz="4399">
                <a:solidFill>
                  <a:srgbClr val="5383FF"/>
                </a:solidFill>
                <a:latin typeface="Glacial Indifference Bold"/>
                <a:ea typeface="Glacial Indifference Bold"/>
                <a:cs typeface="Glacial Indifference Bold"/>
                <a:sym typeface="Glacial Indifference Bold"/>
              </a:rPr>
              <a:t>THE LAST UPDATED TOPOLOGY WITH PYTHON SCRIPT</a:t>
            </a:r>
          </a:p>
          <a:p>
            <a:pPr algn="ctr">
              <a:lnSpc>
                <a:spcPts val="4399"/>
              </a:lnSpc>
              <a:spcBef>
                <a:spcPct val="0"/>
              </a:spcBef>
            </a:pPr>
            <a:endParaRPr lang="en-US" sz="4399">
              <a:solidFill>
                <a:srgbClr val="5383FF"/>
              </a:solidFill>
              <a:latin typeface="Glacial Indifference Bold"/>
              <a:ea typeface="Glacial Indifference Bold"/>
              <a:cs typeface="Glacial Indifference Bold"/>
              <a:sym typeface="Glacial Indifference Bold"/>
            </a:endParaRP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219843" y="-1110225"/>
            <a:ext cx="2430974" cy="2404454"/>
          </a:xfrm>
          <a:custGeom>
            <a:avLst/>
            <a:gdLst/>
            <a:ahLst/>
            <a:cxnLst/>
            <a:rect l="l" t="t" r="r" b="b"/>
            <a:pathLst>
              <a:path w="2430974" h="2404454">
                <a:moveTo>
                  <a:pt x="0" y="0"/>
                </a:moveTo>
                <a:lnTo>
                  <a:pt x="2430973" y="0"/>
                </a:lnTo>
                <a:lnTo>
                  <a:pt x="2430973" y="2404453"/>
                </a:lnTo>
                <a:lnTo>
                  <a:pt x="0" y="2404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V="1">
            <a:off x="16686298" y="0"/>
            <a:ext cx="1601702" cy="1601702"/>
          </a:xfrm>
          <a:custGeom>
            <a:avLst/>
            <a:gdLst/>
            <a:ahLst/>
            <a:cxnLst/>
            <a:rect l="l" t="t" r="r" b="b"/>
            <a:pathLst>
              <a:path w="1601702" h="1601702">
                <a:moveTo>
                  <a:pt x="0" y="1601702"/>
                </a:moveTo>
                <a:lnTo>
                  <a:pt x="1601702" y="1601702"/>
                </a:lnTo>
                <a:lnTo>
                  <a:pt x="1601702" y="0"/>
                </a:lnTo>
                <a:lnTo>
                  <a:pt x="0" y="0"/>
                </a:lnTo>
                <a:lnTo>
                  <a:pt x="0" y="160170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075734" y="2975260"/>
            <a:ext cx="901094" cy="415636"/>
          </a:xfrm>
          <a:custGeom>
            <a:avLst/>
            <a:gdLst/>
            <a:ahLst/>
            <a:cxnLst/>
            <a:rect l="l" t="t" r="r" b="b"/>
            <a:pathLst>
              <a:path w="901094" h="415636">
                <a:moveTo>
                  <a:pt x="0" y="0"/>
                </a:moveTo>
                <a:lnTo>
                  <a:pt x="901094" y="0"/>
                </a:lnTo>
                <a:lnTo>
                  <a:pt x="901094" y="415637"/>
                </a:lnTo>
                <a:lnTo>
                  <a:pt x="0" y="415637"/>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2518842" y="2975261"/>
            <a:ext cx="12512731" cy="7045040"/>
          </a:xfrm>
          <a:custGeom>
            <a:avLst/>
            <a:gdLst/>
            <a:ahLst/>
            <a:cxnLst/>
            <a:rect l="l" t="t" r="r" b="b"/>
            <a:pathLst>
              <a:path w="12512731" h="7172529">
                <a:moveTo>
                  <a:pt x="0" y="0"/>
                </a:moveTo>
                <a:lnTo>
                  <a:pt x="12512731" y="0"/>
                </a:lnTo>
                <a:lnTo>
                  <a:pt x="12512731" y="7172529"/>
                </a:lnTo>
                <a:lnTo>
                  <a:pt x="0" y="7172529"/>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1762221" y="907229"/>
            <a:ext cx="2993423"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SERVICES</a:t>
            </a:r>
          </a:p>
        </p:txBody>
      </p:sp>
      <p:sp>
        <p:nvSpPr>
          <p:cNvPr id="9" name="TextBox 9"/>
          <p:cNvSpPr txBox="1"/>
          <p:nvPr/>
        </p:nvSpPr>
        <p:spPr>
          <a:xfrm>
            <a:off x="1600584" y="1593089"/>
            <a:ext cx="15757433" cy="1149985"/>
          </a:xfrm>
          <a:prstGeom prst="rect">
            <a:avLst/>
          </a:prstGeom>
        </p:spPr>
        <p:txBody>
          <a:bodyPr lIns="0" tIns="0" rIns="0" bIns="0" rtlCol="0" anchor="t">
            <a:spAutoFit/>
          </a:bodyPr>
          <a:lstStyle/>
          <a:p>
            <a:pPr algn="ctr">
              <a:lnSpc>
                <a:spcPts val="4400"/>
              </a:lnSpc>
            </a:pPr>
            <a:r>
              <a:rPr lang="en-US" sz="4400">
                <a:solidFill>
                  <a:srgbClr val="5383FF"/>
                </a:solidFill>
                <a:latin typeface="Glacial Indifference Bold"/>
                <a:ea typeface="Glacial Indifference Bold"/>
                <a:cs typeface="Glacial Indifference Bold"/>
                <a:sym typeface="Glacial Indifference Bold"/>
              </a:rPr>
              <a:t>THE PYTHON SCRIPT THAT USED TO CREATE THE TOPOLOGY</a:t>
            </a:r>
          </a:p>
          <a:p>
            <a:pPr algn="ctr">
              <a:lnSpc>
                <a:spcPts val="4400"/>
              </a:lnSpc>
              <a:spcBef>
                <a:spcPct val="0"/>
              </a:spcBef>
            </a:pPr>
            <a:endParaRPr lang="en-US" sz="4400">
              <a:solidFill>
                <a:srgbClr val="5383FF"/>
              </a:solidFill>
              <a:latin typeface="Glacial Indifference Bold"/>
              <a:ea typeface="Glacial Indifference Bold"/>
              <a:cs typeface="Glacial Indifference Bold"/>
              <a:sym typeface="Glacial Indifference Bold"/>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TextBox 3"/>
          <p:cNvSpPr txBox="1"/>
          <p:nvPr/>
        </p:nvSpPr>
        <p:spPr>
          <a:xfrm>
            <a:off x="7520005" y="2607927"/>
            <a:ext cx="3830649" cy="1381125"/>
          </a:xfrm>
          <a:prstGeom prst="rect">
            <a:avLst/>
          </a:prstGeom>
        </p:spPr>
        <p:txBody>
          <a:bodyPr lIns="0" tIns="0" rIns="0" bIns="0" rtlCol="0" anchor="t">
            <a:spAutoFit/>
          </a:bodyPr>
          <a:lstStyle/>
          <a:p>
            <a:pPr algn="l">
              <a:lnSpc>
                <a:spcPts val="9000"/>
              </a:lnSpc>
            </a:pPr>
            <a:r>
              <a:rPr lang="en-US" sz="9000">
                <a:solidFill>
                  <a:srgbClr val="5383FF"/>
                </a:solidFill>
                <a:latin typeface="Impact"/>
                <a:ea typeface="Impact"/>
                <a:cs typeface="Impact"/>
                <a:sym typeface="Impact"/>
              </a:rPr>
              <a:t>PHASE 3</a:t>
            </a:r>
          </a:p>
        </p:txBody>
      </p:sp>
      <p:sp>
        <p:nvSpPr>
          <p:cNvPr id="5" name="Freeform 5"/>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796839" y="897674"/>
            <a:ext cx="2568204" cy="521593"/>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DOS ATTACK SCENARIO</a:t>
            </a:r>
          </a:p>
        </p:txBody>
      </p:sp>
      <p:sp>
        <p:nvSpPr>
          <p:cNvPr id="7" name="Freeform 7"/>
          <p:cNvSpPr/>
          <p:nvPr/>
        </p:nvSpPr>
        <p:spPr>
          <a:xfrm>
            <a:off x="8219843" y="-1110225"/>
            <a:ext cx="2430974" cy="2404454"/>
          </a:xfrm>
          <a:custGeom>
            <a:avLst/>
            <a:gdLst/>
            <a:ahLst/>
            <a:cxnLst/>
            <a:rect l="l" t="t" r="r" b="b"/>
            <a:pathLst>
              <a:path w="2430974" h="2404454">
                <a:moveTo>
                  <a:pt x="0" y="0"/>
                </a:moveTo>
                <a:lnTo>
                  <a:pt x="2430973" y="0"/>
                </a:lnTo>
                <a:lnTo>
                  <a:pt x="2430973" y="2404453"/>
                </a:lnTo>
                <a:lnTo>
                  <a:pt x="0" y="2404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flipV="1">
            <a:off x="16686298" y="0"/>
            <a:ext cx="1601702" cy="1601702"/>
          </a:xfrm>
          <a:custGeom>
            <a:avLst/>
            <a:gdLst/>
            <a:ahLst/>
            <a:cxnLst/>
            <a:rect l="l" t="t" r="r" b="b"/>
            <a:pathLst>
              <a:path w="1601702" h="1601702">
                <a:moveTo>
                  <a:pt x="0" y="1601702"/>
                </a:moveTo>
                <a:lnTo>
                  <a:pt x="1601702" y="1601702"/>
                </a:lnTo>
                <a:lnTo>
                  <a:pt x="1601702" y="0"/>
                </a:lnTo>
                <a:lnTo>
                  <a:pt x="0" y="0"/>
                </a:lnTo>
                <a:lnTo>
                  <a:pt x="0" y="160170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8984782" y="9361219"/>
            <a:ext cx="901094" cy="415636"/>
          </a:xfrm>
          <a:custGeom>
            <a:avLst/>
            <a:gdLst/>
            <a:ahLst/>
            <a:cxnLst/>
            <a:rect l="l" t="t" r="r" b="b"/>
            <a:pathLst>
              <a:path w="901094" h="415636">
                <a:moveTo>
                  <a:pt x="0" y="0"/>
                </a:moveTo>
                <a:lnTo>
                  <a:pt x="901095" y="0"/>
                </a:lnTo>
                <a:lnTo>
                  <a:pt x="901095"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10" name="TextBox 10"/>
          <p:cNvSpPr txBox="1"/>
          <p:nvPr/>
        </p:nvSpPr>
        <p:spPr>
          <a:xfrm>
            <a:off x="1081812" y="4379030"/>
            <a:ext cx="17206188" cy="3195319"/>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ea typeface="Canva Sans Bold"/>
                <a:cs typeface="Canva Sans Bold"/>
                <a:sym typeface="Canva Sans Bold"/>
              </a:rPr>
              <a:t>DOS ATTACK AND DETECTION</a:t>
            </a:r>
          </a:p>
        </p:txBody>
      </p:sp>
      <p:sp>
        <p:nvSpPr>
          <p:cNvPr id="11" name="Freeform 11"/>
          <p:cNvSpPr/>
          <p:nvPr/>
        </p:nvSpPr>
        <p:spPr>
          <a:xfrm>
            <a:off x="17117298" y="9230598"/>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TextBox 3"/>
          <p:cNvSpPr txBox="1"/>
          <p:nvPr/>
        </p:nvSpPr>
        <p:spPr>
          <a:xfrm>
            <a:off x="1314642" y="1541733"/>
            <a:ext cx="8458612" cy="2524125"/>
          </a:xfrm>
          <a:prstGeom prst="rect">
            <a:avLst/>
          </a:prstGeom>
        </p:spPr>
        <p:txBody>
          <a:bodyPr lIns="0" tIns="0" rIns="0" bIns="0" rtlCol="0" anchor="t">
            <a:spAutoFit/>
          </a:bodyPr>
          <a:lstStyle/>
          <a:p>
            <a:pPr algn="l">
              <a:lnSpc>
                <a:spcPts val="9000"/>
              </a:lnSpc>
            </a:pPr>
            <a:r>
              <a:rPr lang="en-US" sz="9000">
                <a:solidFill>
                  <a:srgbClr val="5383FF"/>
                </a:solidFill>
                <a:latin typeface="Impact"/>
                <a:ea typeface="Impact"/>
                <a:cs typeface="Impact"/>
                <a:sym typeface="Impact"/>
              </a:rPr>
              <a:t>THE CYBER KILL CHAIN MODEL</a:t>
            </a:r>
          </a:p>
        </p:txBody>
      </p:sp>
      <p:sp>
        <p:nvSpPr>
          <p:cNvPr id="4" name="TextBox 4"/>
          <p:cNvSpPr txBox="1"/>
          <p:nvPr/>
        </p:nvSpPr>
        <p:spPr>
          <a:xfrm>
            <a:off x="1012362" y="3874570"/>
            <a:ext cx="8422968" cy="3098800"/>
          </a:xfrm>
          <a:prstGeom prst="rect">
            <a:avLst/>
          </a:prstGeom>
        </p:spPr>
        <p:txBody>
          <a:bodyPr lIns="0" tIns="0" rIns="0" bIns="0" rtlCol="0" anchor="t">
            <a:spAutoFit/>
          </a:bodyPr>
          <a:lstStyle/>
          <a:p>
            <a:pPr marL="755651" lvl="1" indent="-377825" algn="l">
              <a:lnSpc>
                <a:spcPts val="3500"/>
              </a:lnSpc>
              <a:buFont typeface="Arial"/>
              <a:buChar char="•"/>
            </a:pPr>
            <a:r>
              <a:rPr lang="en-US" sz="3500" dirty="0">
                <a:solidFill>
                  <a:srgbClr val="0A0147"/>
                </a:solidFill>
                <a:latin typeface="Glacial Indifference"/>
                <a:ea typeface="Glacial Indifference"/>
                <a:cs typeface="Glacial Indifference"/>
                <a:sym typeface="Glacial Indifference"/>
              </a:rPr>
              <a:t>Developed by Lockheed Martin</a:t>
            </a:r>
          </a:p>
          <a:p>
            <a:pPr marL="755651" lvl="1" indent="-377825" algn="l">
              <a:lnSpc>
                <a:spcPts val="3500"/>
              </a:lnSpc>
              <a:buFont typeface="Arial"/>
              <a:buChar char="•"/>
            </a:pPr>
            <a:r>
              <a:rPr lang="en-US" sz="3500" dirty="0">
                <a:solidFill>
                  <a:srgbClr val="0A0147"/>
                </a:solidFill>
                <a:latin typeface="Glacial Indifference"/>
                <a:ea typeface="Glacial Indifference"/>
                <a:cs typeface="Glacial Indifference"/>
                <a:sym typeface="Glacial Indifference"/>
              </a:rPr>
              <a:t>It is part of the Intelligence Driven Defense model for identification and prevention of cyber intrusions activity.</a:t>
            </a:r>
          </a:p>
          <a:p>
            <a:pPr marL="755651" lvl="1" indent="-377825" algn="l">
              <a:lnSpc>
                <a:spcPts val="3500"/>
              </a:lnSpc>
              <a:buFont typeface="Arial"/>
              <a:buChar char="•"/>
            </a:pPr>
            <a:r>
              <a:rPr lang="en-US" sz="3500" dirty="0">
                <a:solidFill>
                  <a:srgbClr val="0A0147"/>
                </a:solidFill>
                <a:latin typeface="Glacial Indifference"/>
                <a:ea typeface="Glacial Indifference"/>
                <a:cs typeface="Glacial Indifference"/>
                <a:sym typeface="Glacial Indifference"/>
              </a:rPr>
              <a:t>The model identifies what the adversaries must complete in order to achieve their objective.</a:t>
            </a:r>
          </a:p>
        </p:txBody>
      </p:sp>
      <p:sp>
        <p:nvSpPr>
          <p:cNvPr id="5" name="Freeform 5"/>
          <p:cNvSpPr/>
          <p:nvPr/>
        </p:nvSpPr>
        <p:spPr>
          <a:xfrm rot="-5720422">
            <a:off x="379369" y="6709977"/>
            <a:ext cx="1298663" cy="690845"/>
          </a:xfrm>
          <a:custGeom>
            <a:avLst/>
            <a:gdLst/>
            <a:ahLst/>
            <a:cxnLst/>
            <a:rect l="l" t="t" r="r" b="b"/>
            <a:pathLst>
              <a:path w="1298663" h="690845">
                <a:moveTo>
                  <a:pt x="0" y="0"/>
                </a:moveTo>
                <a:lnTo>
                  <a:pt x="1298662" y="0"/>
                </a:lnTo>
                <a:lnTo>
                  <a:pt x="1298662" y="690845"/>
                </a:lnTo>
                <a:lnTo>
                  <a:pt x="0" y="690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7520053" y="-1093532"/>
            <a:ext cx="1915276" cy="1894382"/>
          </a:xfrm>
          <a:custGeom>
            <a:avLst/>
            <a:gdLst/>
            <a:ahLst/>
            <a:cxnLst/>
            <a:rect l="l" t="t" r="r" b="b"/>
            <a:pathLst>
              <a:path w="1915276" h="1894382">
                <a:moveTo>
                  <a:pt x="0" y="0"/>
                </a:moveTo>
                <a:lnTo>
                  <a:pt x="1915277" y="0"/>
                </a:lnTo>
                <a:lnTo>
                  <a:pt x="1915277" y="1894383"/>
                </a:lnTo>
                <a:lnTo>
                  <a:pt x="0" y="18943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flipV="1">
            <a:off x="16686298" y="0"/>
            <a:ext cx="1601702" cy="1601702"/>
          </a:xfrm>
          <a:custGeom>
            <a:avLst/>
            <a:gdLst/>
            <a:ahLst/>
            <a:cxnLst/>
            <a:rect l="l" t="t" r="r" b="b"/>
            <a:pathLst>
              <a:path w="1601702" h="1601702">
                <a:moveTo>
                  <a:pt x="0" y="1601702"/>
                </a:moveTo>
                <a:lnTo>
                  <a:pt x="1601702" y="1601702"/>
                </a:lnTo>
                <a:lnTo>
                  <a:pt x="1601702" y="0"/>
                </a:lnTo>
                <a:lnTo>
                  <a:pt x="0" y="0"/>
                </a:lnTo>
                <a:lnTo>
                  <a:pt x="0" y="1601702"/>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7576597" y="9511328"/>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11">
              <a:extLst>
                <a:ext uri="{96DAC541-7B7A-43D3-8B79-37D633B846F1}">
                  <asvg:svgBlip xmlns:asvg="http://schemas.microsoft.com/office/drawing/2016/SVG/main" r:embed="rId12"/>
                </a:ext>
              </a:extLst>
            </a:blip>
            <a:stretch>
              <a:fillRect r="-106253"/>
            </a:stretch>
          </a:blipFill>
        </p:spPr>
        <p:txBody>
          <a:bodyPr/>
          <a:lstStyle/>
          <a:p>
            <a:endParaRPr lang="en-US"/>
          </a:p>
        </p:txBody>
      </p:sp>
      <p:sp>
        <p:nvSpPr>
          <p:cNvPr id="10" name="Freeform 10"/>
          <p:cNvSpPr/>
          <p:nvPr/>
        </p:nvSpPr>
        <p:spPr>
          <a:xfrm>
            <a:off x="9502005" y="800851"/>
            <a:ext cx="7396737" cy="9126113"/>
          </a:xfrm>
          <a:custGeom>
            <a:avLst/>
            <a:gdLst/>
            <a:ahLst/>
            <a:cxnLst/>
            <a:rect l="l" t="t" r="r" b="b"/>
            <a:pathLst>
              <a:path w="7396737" h="9126113">
                <a:moveTo>
                  <a:pt x="0" y="0"/>
                </a:moveTo>
                <a:lnTo>
                  <a:pt x="7396737" y="0"/>
                </a:lnTo>
                <a:lnTo>
                  <a:pt x="7396737" y="9126113"/>
                </a:lnTo>
                <a:lnTo>
                  <a:pt x="0" y="9126113"/>
                </a:lnTo>
                <a:lnTo>
                  <a:pt x="0" y="0"/>
                </a:lnTo>
                <a:close/>
              </a:path>
            </a:pathLst>
          </a:custGeom>
          <a:blipFill>
            <a:blip r:embed="rId13"/>
            <a:stretch>
              <a:fillRect l="-2979" t="-103" r="-2979"/>
            </a:stretch>
          </a:blipFill>
        </p:spPr>
        <p:txBody>
          <a:bodyPr/>
          <a:lstStyle/>
          <a:p>
            <a:endParaRPr lang="en-US"/>
          </a:p>
        </p:txBody>
      </p:sp>
      <p:sp>
        <p:nvSpPr>
          <p:cNvPr id="11" name="TextBox 11"/>
          <p:cNvSpPr txBox="1"/>
          <p:nvPr/>
        </p:nvSpPr>
        <p:spPr>
          <a:xfrm>
            <a:off x="1730480" y="7607984"/>
            <a:ext cx="6986731" cy="1402080"/>
          </a:xfrm>
          <a:prstGeom prst="rect">
            <a:avLst/>
          </a:prstGeom>
        </p:spPr>
        <p:txBody>
          <a:bodyPr lIns="0" tIns="0" rIns="0" bIns="0" rtlCol="0" anchor="t">
            <a:spAutoFit/>
          </a:bodyPr>
          <a:lstStyle/>
          <a:p>
            <a:pPr algn="just">
              <a:lnSpc>
                <a:spcPts val="2700"/>
              </a:lnSpc>
            </a:pPr>
            <a:r>
              <a:rPr lang="en-US" sz="2700">
                <a:solidFill>
                  <a:srgbClr val="0A0147"/>
                </a:solidFill>
                <a:latin typeface="Glacial Indifference"/>
                <a:ea typeface="Glacial Indifference"/>
                <a:cs typeface="Glacial Indifference"/>
                <a:sym typeface="Glacial Indifference"/>
              </a:rPr>
              <a:t>The seven steps of the Cyber Kill Chain enhance visibility into an attack and enrich an analyst’s understanding of an adversary’s tactics, techniques and procedures.</a:t>
            </a:r>
          </a:p>
        </p:txBody>
      </p:sp>
      <p:sp>
        <p:nvSpPr>
          <p:cNvPr id="12" name="TextBox 12"/>
          <p:cNvSpPr txBox="1"/>
          <p:nvPr/>
        </p:nvSpPr>
        <p:spPr>
          <a:xfrm>
            <a:off x="1664094" y="772636"/>
            <a:ext cx="1755736" cy="521593"/>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DOS ATTACK SCENARIO</a:t>
            </a: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TextBox 3"/>
          <p:cNvSpPr txBox="1"/>
          <p:nvPr/>
        </p:nvSpPr>
        <p:spPr>
          <a:xfrm>
            <a:off x="8633358" y="1821949"/>
            <a:ext cx="8458612" cy="1381125"/>
          </a:xfrm>
          <a:prstGeom prst="rect">
            <a:avLst/>
          </a:prstGeom>
        </p:spPr>
        <p:txBody>
          <a:bodyPr lIns="0" tIns="0" rIns="0" bIns="0" rtlCol="0" anchor="t">
            <a:spAutoFit/>
          </a:bodyPr>
          <a:lstStyle/>
          <a:p>
            <a:pPr algn="r">
              <a:lnSpc>
                <a:spcPts val="9000"/>
              </a:lnSpc>
            </a:pPr>
            <a:r>
              <a:rPr lang="en-US" sz="9000" dirty="0">
                <a:solidFill>
                  <a:srgbClr val="5383FF"/>
                </a:solidFill>
                <a:latin typeface="Impact"/>
                <a:ea typeface="Impact"/>
                <a:cs typeface="Impact"/>
                <a:sym typeface="Impact"/>
              </a:rPr>
              <a:t>RECONNAISSANCE</a:t>
            </a:r>
          </a:p>
        </p:txBody>
      </p:sp>
      <p:sp>
        <p:nvSpPr>
          <p:cNvPr id="4" name="TextBox 4"/>
          <p:cNvSpPr txBox="1"/>
          <p:nvPr/>
        </p:nvSpPr>
        <p:spPr>
          <a:xfrm>
            <a:off x="8288354" y="3225709"/>
            <a:ext cx="8431595" cy="3975191"/>
          </a:xfrm>
          <a:prstGeom prst="rect">
            <a:avLst/>
          </a:prstGeom>
        </p:spPr>
        <p:txBody>
          <a:bodyPr lIns="0" tIns="0" rIns="0" bIns="0" rtlCol="0" anchor="t">
            <a:spAutoFit/>
          </a:bodyPr>
          <a:lstStyle/>
          <a:p>
            <a:pPr marL="756425" lvl="1" indent="-378212" algn="just">
              <a:lnSpc>
                <a:spcPts val="3503"/>
              </a:lnSpc>
              <a:buFont typeface="Arial"/>
              <a:buChar char="•"/>
            </a:pPr>
            <a:r>
              <a:rPr lang="en-US" sz="3503" dirty="0">
                <a:solidFill>
                  <a:srgbClr val="0A0147"/>
                </a:solidFill>
                <a:latin typeface="Glacial Indifference"/>
                <a:ea typeface="Glacial Indifference"/>
                <a:cs typeface="Glacial Indifference"/>
                <a:sym typeface="Glacial Indifference"/>
              </a:rPr>
              <a:t>Goal: Gather information about the target.</a:t>
            </a:r>
          </a:p>
          <a:p>
            <a:pPr marL="756425" lvl="1" indent="-378212" algn="just">
              <a:lnSpc>
                <a:spcPts val="3503"/>
              </a:lnSpc>
              <a:buFont typeface="Arial"/>
              <a:buChar char="•"/>
            </a:pPr>
            <a:r>
              <a:rPr lang="en-US" sz="3503" dirty="0">
                <a:solidFill>
                  <a:srgbClr val="0A0147"/>
                </a:solidFill>
                <a:latin typeface="Glacial Indifference"/>
                <a:ea typeface="Glacial Indifference"/>
                <a:cs typeface="Glacial Indifference"/>
                <a:sym typeface="Glacial Indifference"/>
              </a:rPr>
              <a:t>Action: Perform network scanning to identify open ports and services running on h1 (HTTP server).</a:t>
            </a:r>
          </a:p>
          <a:p>
            <a:pPr marL="756425" lvl="1" indent="-378212" algn="just">
              <a:lnSpc>
                <a:spcPts val="3503"/>
              </a:lnSpc>
              <a:buFont typeface="Arial"/>
              <a:buChar char="•"/>
            </a:pPr>
            <a:r>
              <a:rPr lang="en-US" sz="3503" dirty="0">
                <a:solidFill>
                  <a:srgbClr val="0A0147"/>
                </a:solidFill>
                <a:latin typeface="Glacial Indifference"/>
                <a:ea typeface="Glacial Indifference"/>
                <a:cs typeface="Glacial Indifference"/>
                <a:sym typeface="Glacial Indifference"/>
              </a:rPr>
              <a:t>Details: Using </a:t>
            </a:r>
            <a:r>
              <a:rPr lang="en-US" sz="3503" dirty="0" err="1">
                <a:solidFill>
                  <a:srgbClr val="0A0147"/>
                </a:solidFill>
                <a:latin typeface="Glacial Indifference"/>
                <a:ea typeface="Glacial Indifference"/>
                <a:cs typeface="Glacial Indifference"/>
                <a:sym typeface="Glacial Indifference"/>
              </a:rPr>
              <a:t>nmap</a:t>
            </a:r>
            <a:r>
              <a:rPr lang="en-US" sz="3503" dirty="0">
                <a:solidFill>
                  <a:srgbClr val="0A0147"/>
                </a:solidFill>
                <a:latin typeface="Glacial Indifference"/>
                <a:ea typeface="Glacial Indifference"/>
                <a:cs typeface="Glacial Indifference"/>
                <a:sym typeface="Glacial Indifference"/>
              </a:rPr>
              <a:t> on h1 to discover open port 8080, which indicates the HTTP server is running.</a:t>
            </a:r>
          </a:p>
          <a:p>
            <a:pPr algn="just">
              <a:lnSpc>
                <a:spcPts val="3503"/>
              </a:lnSpc>
            </a:pPr>
            <a:endParaRPr lang="en-US" sz="3503" dirty="0">
              <a:solidFill>
                <a:srgbClr val="0A0147"/>
              </a:solidFill>
              <a:latin typeface="Glacial Indifference"/>
              <a:ea typeface="Glacial Indifference"/>
              <a:cs typeface="Glacial Indifference"/>
              <a:sym typeface="Glacial Indifference"/>
            </a:endParaRPr>
          </a:p>
        </p:txBody>
      </p:sp>
      <p:sp>
        <p:nvSpPr>
          <p:cNvPr id="5" name="Freeform 5"/>
          <p:cNvSpPr/>
          <p:nvPr/>
        </p:nvSpPr>
        <p:spPr>
          <a:xfrm rot="-5720422">
            <a:off x="7952377" y="4689969"/>
            <a:ext cx="905169" cy="481520"/>
          </a:xfrm>
          <a:custGeom>
            <a:avLst/>
            <a:gdLst/>
            <a:ahLst/>
            <a:cxnLst/>
            <a:rect l="l" t="t" r="r" b="b"/>
            <a:pathLst>
              <a:path w="905169" h="481520">
                <a:moveTo>
                  <a:pt x="0" y="0"/>
                </a:moveTo>
                <a:lnTo>
                  <a:pt x="905169" y="0"/>
                </a:lnTo>
                <a:lnTo>
                  <a:pt x="905169" y="481520"/>
                </a:lnTo>
                <a:lnTo>
                  <a:pt x="0" y="481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4928636" y="9491690"/>
            <a:ext cx="1791313" cy="1771772"/>
          </a:xfrm>
          <a:custGeom>
            <a:avLst/>
            <a:gdLst/>
            <a:ahLst/>
            <a:cxnLst/>
            <a:rect l="l" t="t" r="r" b="b"/>
            <a:pathLst>
              <a:path w="1791313" h="1771772">
                <a:moveTo>
                  <a:pt x="0" y="0"/>
                </a:moveTo>
                <a:lnTo>
                  <a:pt x="1791313" y="0"/>
                </a:lnTo>
                <a:lnTo>
                  <a:pt x="1791313" y="1771772"/>
                </a:lnTo>
                <a:lnTo>
                  <a:pt x="0" y="17717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185787" y="9491690"/>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9" name="Freeform 9"/>
          <p:cNvSpPr/>
          <p:nvPr/>
        </p:nvSpPr>
        <p:spPr>
          <a:xfrm>
            <a:off x="15707598" y="-257474"/>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624142" y="1695329"/>
            <a:ext cx="7459434" cy="3614792"/>
          </a:xfrm>
          <a:custGeom>
            <a:avLst/>
            <a:gdLst/>
            <a:ahLst/>
            <a:cxnLst/>
            <a:rect l="l" t="t" r="r" b="b"/>
            <a:pathLst>
              <a:path w="7459434" h="3614792">
                <a:moveTo>
                  <a:pt x="0" y="0"/>
                </a:moveTo>
                <a:lnTo>
                  <a:pt x="7459434" y="0"/>
                </a:lnTo>
                <a:lnTo>
                  <a:pt x="7459434" y="3614792"/>
                </a:lnTo>
                <a:lnTo>
                  <a:pt x="0" y="3614792"/>
                </a:lnTo>
                <a:lnTo>
                  <a:pt x="0" y="0"/>
                </a:lnTo>
                <a:close/>
              </a:path>
            </a:pathLst>
          </a:custGeom>
          <a:blipFill>
            <a:blip r:embed="rId13"/>
            <a:stretch>
              <a:fillRect t="-6559" b="-9194"/>
            </a:stretch>
          </a:blipFill>
        </p:spPr>
        <p:txBody>
          <a:bodyPr/>
          <a:lstStyle/>
          <a:p>
            <a:endParaRPr lang="en-US"/>
          </a:p>
        </p:txBody>
      </p:sp>
      <p:sp>
        <p:nvSpPr>
          <p:cNvPr id="11" name="Freeform 11"/>
          <p:cNvSpPr/>
          <p:nvPr/>
        </p:nvSpPr>
        <p:spPr>
          <a:xfrm>
            <a:off x="8342527" y="1523079"/>
            <a:ext cx="1606354" cy="1468912"/>
          </a:xfrm>
          <a:custGeom>
            <a:avLst/>
            <a:gdLst/>
            <a:ahLst/>
            <a:cxnLst/>
            <a:rect l="l" t="t" r="r" b="b"/>
            <a:pathLst>
              <a:path w="1606354" h="1468912">
                <a:moveTo>
                  <a:pt x="0" y="0"/>
                </a:moveTo>
                <a:lnTo>
                  <a:pt x="1606354" y="0"/>
                </a:lnTo>
                <a:lnTo>
                  <a:pt x="1606354" y="1468911"/>
                </a:lnTo>
                <a:lnTo>
                  <a:pt x="0" y="1468911"/>
                </a:lnTo>
                <a:lnTo>
                  <a:pt x="0" y="0"/>
                </a:lnTo>
                <a:close/>
              </a:path>
            </a:pathLst>
          </a:custGeom>
          <a:blipFill>
            <a:blip r:embed="rId14"/>
            <a:stretch>
              <a:fillRect/>
            </a:stretch>
          </a:blipFill>
        </p:spPr>
        <p:txBody>
          <a:bodyPr/>
          <a:lstStyle/>
          <a:p>
            <a:endParaRPr lang="en-US"/>
          </a:p>
        </p:txBody>
      </p:sp>
      <p:sp>
        <p:nvSpPr>
          <p:cNvPr id="12" name="Freeform 12"/>
          <p:cNvSpPr/>
          <p:nvPr/>
        </p:nvSpPr>
        <p:spPr>
          <a:xfrm>
            <a:off x="624142" y="5662528"/>
            <a:ext cx="7459434" cy="3476755"/>
          </a:xfrm>
          <a:custGeom>
            <a:avLst/>
            <a:gdLst/>
            <a:ahLst/>
            <a:cxnLst/>
            <a:rect l="l" t="t" r="r" b="b"/>
            <a:pathLst>
              <a:path w="7459434" h="3476755">
                <a:moveTo>
                  <a:pt x="0" y="0"/>
                </a:moveTo>
                <a:lnTo>
                  <a:pt x="7459434" y="0"/>
                </a:lnTo>
                <a:lnTo>
                  <a:pt x="7459434" y="3476755"/>
                </a:lnTo>
                <a:lnTo>
                  <a:pt x="0" y="3476755"/>
                </a:lnTo>
                <a:lnTo>
                  <a:pt x="0" y="0"/>
                </a:lnTo>
                <a:close/>
              </a:path>
            </a:pathLst>
          </a:custGeom>
          <a:blipFill>
            <a:blip r:embed="rId15"/>
            <a:stretch>
              <a:fillRect r="-7299"/>
            </a:stretch>
          </a:blipFill>
        </p:spPr>
        <p:txBody>
          <a:bodyPr/>
          <a:lstStyle/>
          <a:p>
            <a:endParaRPr lang="en-US"/>
          </a:p>
        </p:txBody>
      </p:sp>
      <p:sp>
        <p:nvSpPr>
          <p:cNvPr id="13" name="TextBox 13"/>
          <p:cNvSpPr txBox="1"/>
          <p:nvPr/>
        </p:nvSpPr>
        <p:spPr>
          <a:xfrm>
            <a:off x="1664094" y="772636"/>
            <a:ext cx="1677276" cy="521593"/>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DOS ATTACK SCENARIO</a:t>
            </a:r>
          </a:p>
        </p:txBody>
      </p:sp>
      <p:grpSp>
        <p:nvGrpSpPr>
          <p:cNvPr id="14" name="Group 14"/>
          <p:cNvGrpSpPr/>
          <p:nvPr/>
        </p:nvGrpSpPr>
        <p:grpSpPr>
          <a:xfrm>
            <a:off x="583882" y="7267575"/>
            <a:ext cx="2742248" cy="568643"/>
            <a:chOff x="0" y="0"/>
            <a:chExt cx="3656330" cy="758190"/>
          </a:xfrm>
        </p:grpSpPr>
        <p:sp>
          <p:nvSpPr>
            <p:cNvPr id="15" name="Freeform 15"/>
            <p:cNvSpPr/>
            <p:nvPr/>
          </p:nvSpPr>
          <p:spPr>
            <a:xfrm>
              <a:off x="48260" y="39370"/>
              <a:ext cx="3594100" cy="681990"/>
            </a:xfrm>
            <a:custGeom>
              <a:avLst/>
              <a:gdLst/>
              <a:ahLst/>
              <a:cxnLst/>
              <a:rect l="l" t="t" r="r" b="b"/>
              <a:pathLst>
                <a:path w="3594100" h="681990">
                  <a:moveTo>
                    <a:pt x="44450" y="22860"/>
                  </a:moveTo>
                  <a:cubicBezTo>
                    <a:pt x="732790" y="29210"/>
                    <a:pt x="732790" y="21590"/>
                    <a:pt x="765810" y="17780"/>
                  </a:cubicBezTo>
                  <a:cubicBezTo>
                    <a:pt x="854710" y="6350"/>
                    <a:pt x="1088390" y="7620"/>
                    <a:pt x="1262380" y="11430"/>
                  </a:cubicBezTo>
                  <a:cubicBezTo>
                    <a:pt x="1454150" y="15240"/>
                    <a:pt x="1670050" y="41910"/>
                    <a:pt x="1866900" y="44450"/>
                  </a:cubicBezTo>
                  <a:cubicBezTo>
                    <a:pt x="2054860" y="46990"/>
                    <a:pt x="2225040" y="27940"/>
                    <a:pt x="2418080" y="27940"/>
                  </a:cubicBezTo>
                  <a:cubicBezTo>
                    <a:pt x="2628900" y="27940"/>
                    <a:pt x="2884170" y="48260"/>
                    <a:pt x="3082290" y="49530"/>
                  </a:cubicBezTo>
                  <a:cubicBezTo>
                    <a:pt x="3242310" y="50800"/>
                    <a:pt x="3474720" y="17780"/>
                    <a:pt x="3516630" y="39370"/>
                  </a:cubicBezTo>
                  <a:cubicBezTo>
                    <a:pt x="3525520" y="43180"/>
                    <a:pt x="3525520" y="46990"/>
                    <a:pt x="3528060" y="57150"/>
                  </a:cubicBezTo>
                  <a:cubicBezTo>
                    <a:pt x="3535680" y="80010"/>
                    <a:pt x="3524250" y="151130"/>
                    <a:pt x="3529330" y="193040"/>
                  </a:cubicBezTo>
                  <a:cubicBezTo>
                    <a:pt x="3533140" y="229870"/>
                    <a:pt x="3545840" y="252730"/>
                    <a:pt x="3550920" y="295910"/>
                  </a:cubicBezTo>
                  <a:cubicBezTo>
                    <a:pt x="3558540" y="367030"/>
                    <a:pt x="3562350" y="528320"/>
                    <a:pt x="3556000" y="584200"/>
                  </a:cubicBezTo>
                  <a:cubicBezTo>
                    <a:pt x="3553460" y="607060"/>
                    <a:pt x="3559810" y="619760"/>
                    <a:pt x="3544570" y="632460"/>
                  </a:cubicBezTo>
                  <a:cubicBezTo>
                    <a:pt x="3500120" y="669290"/>
                    <a:pt x="3201670" y="640080"/>
                    <a:pt x="3114040" y="650240"/>
                  </a:cubicBezTo>
                  <a:cubicBezTo>
                    <a:pt x="3075940" y="655320"/>
                    <a:pt x="3068320" y="662940"/>
                    <a:pt x="3031490" y="666750"/>
                  </a:cubicBezTo>
                  <a:cubicBezTo>
                    <a:pt x="2959100" y="674370"/>
                    <a:pt x="2811780" y="675640"/>
                    <a:pt x="2703830" y="668020"/>
                  </a:cubicBezTo>
                  <a:cubicBezTo>
                    <a:pt x="2598420" y="659130"/>
                    <a:pt x="2473960" y="621030"/>
                    <a:pt x="2392680" y="618490"/>
                  </a:cubicBezTo>
                  <a:cubicBezTo>
                    <a:pt x="2341880" y="617220"/>
                    <a:pt x="2325370" y="627380"/>
                    <a:pt x="2268220" y="629920"/>
                  </a:cubicBezTo>
                  <a:cubicBezTo>
                    <a:pt x="2142490" y="633730"/>
                    <a:pt x="1752600" y="603250"/>
                    <a:pt x="1664970" y="623570"/>
                  </a:cubicBezTo>
                  <a:cubicBezTo>
                    <a:pt x="1638300" y="629920"/>
                    <a:pt x="1635760" y="643890"/>
                    <a:pt x="1615440" y="648970"/>
                  </a:cubicBezTo>
                  <a:cubicBezTo>
                    <a:pt x="1588770" y="656590"/>
                    <a:pt x="1565910" y="654050"/>
                    <a:pt x="1516380" y="656590"/>
                  </a:cubicBezTo>
                  <a:cubicBezTo>
                    <a:pt x="1375410" y="661670"/>
                    <a:pt x="886460" y="660400"/>
                    <a:pt x="693420" y="656590"/>
                  </a:cubicBezTo>
                  <a:cubicBezTo>
                    <a:pt x="586740" y="654050"/>
                    <a:pt x="515620" y="652780"/>
                    <a:pt x="448310" y="645160"/>
                  </a:cubicBezTo>
                  <a:cubicBezTo>
                    <a:pt x="398780" y="640080"/>
                    <a:pt x="373380" y="628650"/>
                    <a:pt x="321310" y="623570"/>
                  </a:cubicBezTo>
                  <a:cubicBezTo>
                    <a:pt x="240030" y="617220"/>
                    <a:pt x="29210" y="640080"/>
                    <a:pt x="6350" y="623570"/>
                  </a:cubicBezTo>
                  <a:cubicBezTo>
                    <a:pt x="2540" y="621030"/>
                    <a:pt x="0" y="615950"/>
                    <a:pt x="2540" y="612140"/>
                  </a:cubicBezTo>
                  <a:cubicBezTo>
                    <a:pt x="13970" y="595630"/>
                    <a:pt x="240030" y="604520"/>
                    <a:pt x="322580" y="610870"/>
                  </a:cubicBezTo>
                  <a:cubicBezTo>
                    <a:pt x="373380" y="615950"/>
                    <a:pt x="398780" y="627380"/>
                    <a:pt x="448310" y="632460"/>
                  </a:cubicBezTo>
                  <a:cubicBezTo>
                    <a:pt x="515620" y="640080"/>
                    <a:pt x="588010" y="641350"/>
                    <a:pt x="693420" y="643890"/>
                  </a:cubicBezTo>
                  <a:cubicBezTo>
                    <a:pt x="885190" y="647700"/>
                    <a:pt x="1358900" y="648970"/>
                    <a:pt x="1504950" y="643890"/>
                  </a:cubicBezTo>
                  <a:cubicBezTo>
                    <a:pt x="1558290" y="642620"/>
                    <a:pt x="1586230" y="643890"/>
                    <a:pt x="1615440" y="636270"/>
                  </a:cubicBezTo>
                  <a:cubicBezTo>
                    <a:pt x="1635760" y="631190"/>
                    <a:pt x="1637030" y="617220"/>
                    <a:pt x="1664970" y="610870"/>
                  </a:cubicBezTo>
                  <a:cubicBezTo>
                    <a:pt x="1753870" y="590550"/>
                    <a:pt x="2148840" y="621030"/>
                    <a:pt x="2273300" y="615950"/>
                  </a:cubicBezTo>
                  <a:cubicBezTo>
                    <a:pt x="2329180" y="614680"/>
                    <a:pt x="2344420" y="604520"/>
                    <a:pt x="2392680" y="605790"/>
                  </a:cubicBezTo>
                  <a:cubicBezTo>
                    <a:pt x="2471420" y="608330"/>
                    <a:pt x="2592070" y="646430"/>
                    <a:pt x="2696210" y="655320"/>
                  </a:cubicBezTo>
                  <a:cubicBezTo>
                    <a:pt x="2804160" y="664210"/>
                    <a:pt x="2941320" y="660400"/>
                    <a:pt x="3030220" y="654050"/>
                  </a:cubicBezTo>
                  <a:cubicBezTo>
                    <a:pt x="3091180" y="650240"/>
                    <a:pt x="3121660" y="638810"/>
                    <a:pt x="3183890" y="632460"/>
                  </a:cubicBezTo>
                  <a:cubicBezTo>
                    <a:pt x="3277870" y="624840"/>
                    <a:pt x="3482340" y="681990"/>
                    <a:pt x="3539490" y="622300"/>
                  </a:cubicBezTo>
                  <a:cubicBezTo>
                    <a:pt x="3594100" y="566420"/>
                    <a:pt x="3545840" y="381000"/>
                    <a:pt x="3538220" y="302260"/>
                  </a:cubicBezTo>
                  <a:cubicBezTo>
                    <a:pt x="3533140" y="256540"/>
                    <a:pt x="3520440" y="232410"/>
                    <a:pt x="3516630" y="193040"/>
                  </a:cubicBezTo>
                  <a:cubicBezTo>
                    <a:pt x="3511550" y="149860"/>
                    <a:pt x="3545840" y="80010"/>
                    <a:pt x="3515360" y="50800"/>
                  </a:cubicBezTo>
                  <a:cubicBezTo>
                    <a:pt x="3462020" y="0"/>
                    <a:pt x="3242310" y="63500"/>
                    <a:pt x="3082290" y="62230"/>
                  </a:cubicBezTo>
                  <a:cubicBezTo>
                    <a:pt x="2884170" y="62230"/>
                    <a:pt x="2628900" y="40640"/>
                    <a:pt x="2418080" y="40640"/>
                  </a:cubicBezTo>
                  <a:cubicBezTo>
                    <a:pt x="2226310" y="40640"/>
                    <a:pt x="2058670" y="59690"/>
                    <a:pt x="1871980" y="57150"/>
                  </a:cubicBezTo>
                  <a:cubicBezTo>
                    <a:pt x="1675130" y="54610"/>
                    <a:pt x="1455420" y="27940"/>
                    <a:pt x="1261110" y="24130"/>
                  </a:cubicBezTo>
                  <a:cubicBezTo>
                    <a:pt x="1087120" y="20320"/>
                    <a:pt x="848360" y="19050"/>
                    <a:pt x="760730" y="30480"/>
                  </a:cubicBezTo>
                  <a:cubicBezTo>
                    <a:pt x="730250" y="34290"/>
                    <a:pt x="730250" y="41910"/>
                    <a:pt x="698500" y="45720"/>
                  </a:cubicBezTo>
                  <a:cubicBezTo>
                    <a:pt x="607060" y="57150"/>
                    <a:pt x="267970" y="52070"/>
                    <a:pt x="154940" y="45720"/>
                  </a:cubicBezTo>
                  <a:cubicBezTo>
                    <a:pt x="104140" y="43180"/>
                    <a:pt x="52070" y="45720"/>
                    <a:pt x="43180" y="35560"/>
                  </a:cubicBezTo>
                  <a:cubicBezTo>
                    <a:pt x="40640" y="31750"/>
                    <a:pt x="44450" y="22860"/>
                    <a:pt x="44450" y="22860"/>
                  </a:cubicBezTo>
                </a:path>
              </a:pathLst>
            </a:custGeom>
            <a:solidFill>
              <a:srgbClr val="FF0000"/>
            </a:solidFill>
            <a:ln cap="sq">
              <a:noFill/>
              <a:prstDash val="solid"/>
              <a:miter/>
            </a:ln>
          </p:spPr>
          <p:txBody>
            <a:bodyPr/>
            <a:lstStyle/>
            <a:p>
              <a:endParaRPr lang="en-US"/>
            </a:p>
          </p:txBody>
        </p:sp>
      </p:grpSp>
      <p:grpSp>
        <p:nvGrpSpPr>
          <p:cNvPr id="16" name="Group 16"/>
          <p:cNvGrpSpPr/>
          <p:nvPr/>
        </p:nvGrpSpPr>
        <p:grpSpPr>
          <a:xfrm>
            <a:off x="586740" y="7296150"/>
            <a:ext cx="98108" cy="503872"/>
            <a:chOff x="0" y="0"/>
            <a:chExt cx="130810" cy="671830"/>
          </a:xfrm>
        </p:grpSpPr>
        <p:sp>
          <p:nvSpPr>
            <p:cNvPr id="17" name="Freeform 17"/>
            <p:cNvSpPr/>
            <p:nvPr/>
          </p:nvSpPr>
          <p:spPr>
            <a:xfrm>
              <a:off x="41910" y="48260"/>
              <a:ext cx="36830" cy="574040"/>
            </a:xfrm>
            <a:custGeom>
              <a:avLst/>
              <a:gdLst/>
              <a:ahLst/>
              <a:cxnLst/>
              <a:rect l="l" t="t" r="r" b="b"/>
              <a:pathLst>
                <a:path w="36830" h="574040">
                  <a:moveTo>
                    <a:pt x="36830" y="3810"/>
                  </a:moveTo>
                  <a:cubicBezTo>
                    <a:pt x="17780" y="574040"/>
                    <a:pt x="8890" y="571500"/>
                    <a:pt x="8890" y="571500"/>
                  </a:cubicBezTo>
                  <a:cubicBezTo>
                    <a:pt x="8890" y="571500"/>
                    <a:pt x="21590" y="570230"/>
                    <a:pt x="20320" y="570230"/>
                  </a:cubicBezTo>
                  <a:cubicBezTo>
                    <a:pt x="20320" y="570230"/>
                    <a:pt x="11430" y="574040"/>
                    <a:pt x="8890" y="570230"/>
                  </a:cubicBezTo>
                  <a:cubicBezTo>
                    <a:pt x="0" y="562610"/>
                    <a:pt x="7620" y="514350"/>
                    <a:pt x="8890" y="468630"/>
                  </a:cubicBezTo>
                  <a:cubicBezTo>
                    <a:pt x="8890" y="377190"/>
                    <a:pt x="15240" y="125730"/>
                    <a:pt x="19050" y="53340"/>
                  </a:cubicBezTo>
                  <a:cubicBezTo>
                    <a:pt x="21590" y="27940"/>
                    <a:pt x="19050" y="7620"/>
                    <a:pt x="25400" y="2540"/>
                  </a:cubicBezTo>
                  <a:cubicBezTo>
                    <a:pt x="27940" y="0"/>
                    <a:pt x="36830" y="3810"/>
                    <a:pt x="36830" y="3810"/>
                  </a:cubicBezTo>
                </a:path>
              </a:pathLst>
            </a:custGeom>
            <a:solidFill>
              <a:srgbClr val="FF0000"/>
            </a:solidFill>
            <a:ln cap="sq">
              <a:noFill/>
              <a:prstDash val="solid"/>
              <a:miter/>
            </a:ln>
          </p:spPr>
          <p:txBody>
            <a:bodyPr/>
            <a:lstStyle/>
            <a:p>
              <a:endParaRPr lang="en-US"/>
            </a:p>
          </p:txBody>
        </p:sp>
      </p:grpSp>
      <p:grpSp>
        <p:nvGrpSpPr>
          <p:cNvPr id="18" name="Group 18"/>
          <p:cNvGrpSpPr/>
          <p:nvPr/>
        </p:nvGrpSpPr>
        <p:grpSpPr>
          <a:xfrm>
            <a:off x="587693" y="7272338"/>
            <a:ext cx="118110" cy="142875"/>
            <a:chOff x="0" y="0"/>
            <a:chExt cx="157480" cy="190500"/>
          </a:xfrm>
        </p:grpSpPr>
        <p:sp>
          <p:nvSpPr>
            <p:cNvPr id="19" name="Freeform 19"/>
            <p:cNvSpPr/>
            <p:nvPr/>
          </p:nvSpPr>
          <p:spPr>
            <a:xfrm>
              <a:off x="45720" y="48260"/>
              <a:ext cx="63500" cy="90170"/>
            </a:xfrm>
            <a:custGeom>
              <a:avLst/>
              <a:gdLst/>
              <a:ahLst/>
              <a:cxnLst/>
              <a:rect l="l" t="t" r="r" b="b"/>
              <a:pathLst>
                <a:path w="63500" h="90170">
                  <a:moveTo>
                    <a:pt x="60960" y="13970"/>
                  </a:moveTo>
                  <a:cubicBezTo>
                    <a:pt x="7620" y="52070"/>
                    <a:pt x="12700" y="90170"/>
                    <a:pt x="11430" y="90170"/>
                  </a:cubicBezTo>
                  <a:cubicBezTo>
                    <a:pt x="8890" y="90170"/>
                    <a:pt x="0" y="49530"/>
                    <a:pt x="5080" y="35560"/>
                  </a:cubicBezTo>
                  <a:cubicBezTo>
                    <a:pt x="10160" y="21590"/>
                    <a:pt x="29210" y="11430"/>
                    <a:pt x="40640" y="6350"/>
                  </a:cubicBezTo>
                  <a:cubicBezTo>
                    <a:pt x="46990" y="3810"/>
                    <a:pt x="58420" y="0"/>
                    <a:pt x="60960" y="2540"/>
                  </a:cubicBezTo>
                  <a:cubicBezTo>
                    <a:pt x="63500" y="3810"/>
                    <a:pt x="60960" y="13970"/>
                    <a:pt x="60960" y="13970"/>
                  </a:cubicBezTo>
                </a:path>
              </a:pathLst>
            </a:custGeom>
            <a:solidFill>
              <a:srgbClr val="FF0000"/>
            </a:solidFill>
            <a:ln cap="sq">
              <a:noFill/>
              <a:prstDash val="solid"/>
              <a:miter/>
            </a:ln>
          </p:spPr>
          <p:txBody>
            <a:bodyPr/>
            <a:lstStyle/>
            <a:p>
              <a:endParaRPr lang="en-US"/>
            </a:p>
          </p:txBody>
        </p:sp>
      </p:grpSp>
      <p:grpSp>
        <p:nvGrpSpPr>
          <p:cNvPr id="20" name="Group 20"/>
          <p:cNvGrpSpPr/>
          <p:nvPr/>
        </p:nvGrpSpPr>
        <p:grpSpPr>
          <a:xfrm>
            <a:off x="3027045" y="7285672"/>
            <a:ext cx="273368" cy="97155"/>
            <a:chOff x="0" y="0"/>
            <a:chExt cx="364490" cy="129540"/>
          </a:xfrm>
        </p:grpSpPr>
        <p:sp>
          <p:nvSpPr>
            <p:cNvPr id="21" name="Freeform 21"/>
            <p:cNvSpPr/>
            <p:nvPr/>
          </p:nvSpPr>
          <p:spPr>
            <a:xfrm>
              <a:off x="50800" y="45720"/>
              <a:ext cx="264160" cy="35560"/>
            </a:xfrm>
            <a:custGeom>
              <a:avLst/>
              <a:gdLst/>
              <a:ahLst/>
              <a:cxnLst/>
              <a:rect l="l" t="t" r="r" b="b"/>
              <a:pathLst>
                <a:path w="264160" h="35560">
                  <a:moveTo>
                    <a:pt x="11430" y="5080"/>
                  </a:moveTo>
                  <a:cubicBezTo>
                    <a:pt x="80010" y="27940"/>
                    <a:pt x="243840" y="0"/>
                    <a:pt x="257810" y="13970"/>
                  </a:cubicBezTo>
                  <a:cubicBezTo>
                    <a:pt x="260350" y="16510"/>
                    <a:pt x="255270" y="26670"/>
                    <a:pt x="256540" y="26670"/>
                  </a:cubicBezTo>
                  <a:cubicBezTo>
                    <a:pt x="257810" y="26670"/>
                    <a:pt x="264160" y="17780"/>
                    <a:pt x="261620" y="16510"/>
                  </a:cubicBezTo>
                  <a:cubicBezTo>
                    <a:pt x="259080" y="11430"/>
                    <a:pt x="219710" y="27940"/>
                    <a:pt x="190500" y="31750"/>
                  </a:cubicBezTo>
                  <a:cubicBezTo>
                    <a:pt x="149860" y="35560"/>
                    <a:pt x="69850" y="35560"/>
                    <a:pt x="40640" y="31750"/>
                  </a:cubicBezTo>
                  <a:cubicBezTo>
                    <a:pt x="27940" y="30480"/>
                    <a:pt x="21590" y="30480"/>
                    <a:pt x="13970" y="25400"/>
                  </a:cubicBezTo>
                  <a:cubicBezTo>
                    <a:pt x="7620" y="21590"/>
                    <a:pt x="0" y="12700"/>
                    <a:pt x="0" y="10160"/>
                  </a:cubicBezTo>
                  <a:cubicBezTo>
                    <a:pt x="1270" y="6350"/>
                    <a:pt x="11430" y="5080"/>
                    <a:pt x="11430" y="5080"/>
                  </a:cubicBezTo>
                </a:path>
              </a:pathLst>
            </a:custGeom>
            <a:solidFill>
              <a:srgbClr val="FF0000"/>
            </a:solidFill>
            <a:ln cap="sq">
              <a:noFill/>
              <a:prstDash val="solid"/>
              <a:miter/>
            </a:ln>
          </p:spPr>
          <p:txBody>
            <a:bodyPr/>
            <a:lstStyle/>
            <a:p>
              <a:endParaRPr lang="en-US"/>
            </a:p>
          </p:txBody>
        </p:sp>
      </p:grpSp>
      <p:grpSp>
        <p:nvGrpSpPr>
          <p:cNvPr id="22" name="Group 22"/>
          <p:cNvGrpSpPr/>
          <p:nvPr/>
        </p:nvGrpSpPr>
        <p:grpSpPr>
          <a:xfrm>
            <a:off x="3075622" y="7524750"/>
            <a:ext cx="265747" cy="294322"/>
            <a:chOff x="0" y="0"/>
            <a:chExt cx="354330" cy="392430"/>
          </a:xfrm>
        </p:grpSpPr>
        <p:sp>
          <p:nvSpPr>
            <p:cNvPr id="23" name="Freeform 23"/>
            <p:cNvSpPr/>
            <p:nvPr/>
          </p:nvSpPr>
          <p:spPr>
            <a:xfrm>
              <a:off x="48260" y="50800"/>
              <a:ext cx="264160" cy="299720"/>
            </a:xfrm>
            <a:custGeom>
              <a:avLst/>
              <a:gdLst/>
              <a:ahLst/>
              <a:cxnLst/>
              <a:rect l="l" t="t" r="r" b="b"/>
              <a:pathLst>
                <a:path w="264160" h="299720">
                  <a:moveTo>
                    <a:pt x="3810" y="278130"/>
                  </a:moveTo>
                  <a:cubicBezTo>
                    <a:pt x="137160" y="275590"/>
                    <a:pt x="200660" y="281940"/>
                    <a:pt x="226060" y="255270"/>
                  </a:cubicBezTo>
                  <a:cubicBezTo>
                    <a:pt x="255270" y="222250"/>
                    <a:pt x="251460" y="124460"/>
                    <a:pt x="243840" y="78740"/>
                  </a:cubicBezTo>
                  <a:cubicBezTo>
                    <a:pt x="240030" y="46990"/>
                    <a:pt x="210820" y="1270"/>
                    <a:pt x="212090" y="0"/>
                  </a:cubicBezTo>
                  <a:cubicBezTo>
                    <a:pt x="212090" y="0"/>
                    <a:pt x="218440" y="7620"/>
                    <a:pt x="217170" y="8890"/>
                  </a:cubicBezTo>
                  <a:cubicBezTo>
                    <a:pt x="215900" y="11430"/>
                    <a:pt x="205740" y="11430"/>
                    <a:pt x="205740" y="10160"/>
                  </a:cubicBezTo>
                  <a:cubicBezTo>
                    <a:pt x="205740" y="8890"/>
                    <a:pt x="212090" y="2540"/>
                    <a:pt x="215900" y="2540"/>
                  </a:cubicBezTo>
                  <a:cubicBezTo>
                    <a:pt x="226060" y="5080"/>
                    <a:pt x="247650" y="45720"/>
                    <a:pt x="255270" y="74930"/>
                  </a:cubicBezTo>
                  <a:cubicBezTo>
                    <a:pt x="264160" y="113030"/>
                    <a:pt x="256540" y="185420"/>
                    <a:pt x="250190" y="219710"/>
                  </a:cubicBezTo>
                  <a:cubicBezTo>
                    <a:pt x="246380" y="240030"/>
                    <a:pt x="246380" y="254000"/>
                    <a:pt x="232410" y="265430"/>
                  </a:cubicBezTo>
                  <a:cubicBezTo>
                    <a:pt x="209550" y="284480"/>
                    <a:pt x="138430" y="287020"/>
                    <a:pt x="97790" y="290830"/>
                  </a:cubicBezTo>
                  <a:cubicBezTo>
                    <a:pt x="63500" y="294640"/>
                    <a:pt x="10160" y="299720"/>
                    <a:pt x="2540" y="290830"/>
                  </a:cubicBezTo>
                  <a:cubicBezTo>
                    <a:pt x="0" y="288290"/>
                    <a:pt x="3810" y="278130"/>
                    <a:pt x="3810" y="278130"/>
                  </a:cubicBezTo>
                </a:path>
              </a:pathLst>
            </a:custGeom>
            <a:solidFill>
              <a:srgbClr val="FF0000"/>
            </a:solidFill>
            <a:ln cap="sq">
              <a:noFill/>
              <a:prstDash val="solid"/>
              <a:miter/>
            </a:ln>
          </p:spPr>
          <p:txBody>
            <a:bodyPr/>
            <a:lstStyle/>
            <a:p>
              <a:endParaRPr lang="en-US"/>
            </a:p>
          </p:txBody>
        </p:sp>
      </p:grpSp>
      <p:grpSp>
        <p:nvGrpSpPr>
          <p:cNvPr id="24" name="Group 24"/>
          <p:cNvGrpSpPr/>
          <p:nvPr/>
        </p:nvGrpSpPr>
        <p:grpSpPr>
          <a:xfrm>
            <a:off x="6697028" y="6204585"/>
            <a:ext cx="198120" cy="276225"/>
            <a:chOff x="0" y="0"/>
            <a:chExt cx="264160" cy="368300"/>
          </a:xfrm>
        </p:grpSpPr>
        <p:sp>
          <p:nvSpPr>
            <p:cNvPr id="25" name="Freeform 25"/>
            <p:cNvSpPr/>
            <p:nvPr/>
          </p:nvSpPr>
          <p:spPr>
            <a:xfrm>
              <a:off x="46990" y="45720"/>
              <a:ext cx="167640" cy="271780"/>
            </a:xfrm>
            <a:custGeom>
              <a:avLst/>
              <a:gdLst/>
              <a:ahLst/>
              <a:cxnLst/>
              <a:rect l="l" t="t" r="r" b="b"/>
              <a:pathLst>
                <a:path w="167640" h="271780">
                  <a:moveTo>
                    <a:pt x="147320" y="31750"/>
                  </a:moveTo>
                  <a:cubicBezTo>
                    <a:pt x="45720" y="186690"/>
                    <a:pt x="111760" y="185420"/>
                    <a:pt x="133350" y="203200"/>
                  </a:cubicBezTo>
                  <a:cubicBezTo>
                    <a:pt x="149860" y="217170"/>
                    <a:pt x="167640" y="243840"/>
                    <a:pt x="165100" y="256540"/>
                  </a:cubicBezTo>
                  <a:cubicBezTo>
                    <a:pt x="163830" y="262890"/>
                    <a:pt x="153670" y="270510"/>
                    <a:pt x="147320" y="270510"/>
                  </a:cubicBezTo>
                  <a:cubicBezTo>
                    <a:pt x="142240" y="271780"/>
                    <a:pt x="129540" y="264160"/>
                    <a:pt x="128270" y="257810"/>
                  </a:cubicBezTo>
                  <a:cubicBezTo>
                    <a:pt x="127000" y="251460"/>
                    <a:pt x="140970" y="233680"/>
                    <a:pt x="147320" y="232410"/>
                  </a:cubicBezTo>
                  <a:cubicBezTo>
                    <a:pt x="153670" y="232410"/>
                    <a:pt x="163830" y="242570"/>
                    <a:pt x="165100" y="247650"/>
                  </a:cubicBezTo>
                  <a:cubicBezTo>
                    <a:pt x="166370" y="252730"/>
                    <a:pt x="165100" y="261620"/>
                    <a:pt x="160020" y="265430"/>
                  </a:cubicBezTo>
                  <a:cubicBezTo>
                    <a:pt x="156210" y="269240"/>
                    <a:pt x="146050" y="271780"/>
                    <a:pt x="138430" y="269240"/>
                  </a:cubicBezTo>
                  <a:cubicBezTo>
                    <a:pt x="120650" y="264160"/>
                    <a:pt x="93980" y="218440"/>
                    <a:pt x="69850" y="205740"/>
                  </a:cubicBezTo>
                  <a:cubicBezTo>
                    <a:pt x="50800" y="195580"/>
                    <a:pt x="19050" y="201930"/>
                    <a:pt x="8890" y="191770"/>
                  </a:cubicBezTo>
                  <a:cubicBezTo>
                    <a:pt x="1270" y="182880"/>
                    <a:pt x="0" y="171450"/>
                    <a:pt x="3810" y="157480"/>
                  </a:cubicBezTo>
                  <a:cubicBezTo>
                    <a:pt x="11430" y="123190"/>
                    <a:pt x="91440" y="17780"/>
                    <a:pt x="120650" y="5080"/>
                  </a:cubicBezTo>
                  <a:cubicBezTo>
                    <a:pt x="130810" y="0"/>
                    <a:pt x="144780" y="2540"/>
                    <a:pt x="148590" y="6350"/>
                  </a:cubicBezTo>
                  <a:cubicBezTo>
                    <a:pt x="152400" y="11430"/>
                    <a:pt x="147320" y="31750"/>
                    <a:pt x="147320" y="31750"/>
                  </a:cubicBezTo>
                </a:path>
              </a:pathLst>
            </a:custGeom>
            <a:solidFill>
              <a:srgbClr val="FF0000"/>
            </a:solidFill>
            <a:ln cap="sq">
              <a:noFill/>
              <a:prstDash val="solid"/>
              <a:miter/>
            </a:ln>
          </p:spPr>
          <p:txBody>
            <a:bodyPr/>
            <a:lstStyle/>
            <a:p>
              <a:endParaRPr lang="en-US"/>
            </a:p>
          </p:txBody>
        </p:sp>
      </p:grpSp>
      <p:grpSp>
        <p:nvGrpSpPr>
          <p:cNvPr id="26" name="Group 26"/>
          <p:cNvGrpSpPr/>
          <p:nvPr/>
        </p:nvGrpSpPr>
        <p:grpSpPr>
          <a:xfrm>
            <a:off x="6712268" y="6307455"/>
            <a:ext cx="678180" cy="163830"/>
            <a:chOff x="0" y="0"/>
            <a:chExt cx="904240" cy="218440"/>
          </a:xfrm>
        </p:grpSpPr>
        <p:sp>
          <p:nvSpPr>
            <p:cNvPr id="27" name="Freeform 27"/>
            <p:cNvSpPr/>
            <p:nvPr/>
          </p:nvSpPr>
          <p:spPr>
            <a:xfrm>
              <a:off x="49530" y="50800"/>
              <a:ext cx="805180" cy="127000"/>
            </a:xfrm>
            <a:custGeom>
              <a:avLst/>
              <a:gdLst/>
              <a:ahLst/>
              <a:cxnLst/>
              <a:rect l="l" t="t" r="r" b="b"/>
              <a:pathLst>
                <a:path w="805180" h="127000">
                  <a:moveTo>
                    <a:pt x="20320" y="0"/>
                  </a:moveTo>
                  <a:cubicBezTo>
                    <a:pt x="378460" y="19050"/>
                    <a:pt x="382270" y="27940"/>
                    <a:pt x="410210" y="34290"/>
                  </a:cubicBezTo>
                  <a:cubicBezTo>
                    <a:pt x="473710" y="49530"/>
                    <a:pt x="650240" y="54610"/>
                    <a:pt x="718820" y="64770"/>
                  </a:cubicBezTo>
                  <a:cubicBezTo>
                    <a:pt x="753110" y="69850"/>
                    <a:pt x="786130" y="71120"/>
                    <a:pt x="797560" y="82550"/>
                  </a:cubicBezTo>
                  <a:cubicBezTo>
                    <a:pt x="802640" y="87630"/>
                    <a:pt x="803910" y="99060"/>
                    <a:pt x="802640" y="104140"/>
                  </a:cubicBezTo>
                  <a:cubicBezTo>
                    <a:pt x="800100" y="109220"/>
                    <a:pt x="793750" y="115570"/>
                    <a:pt x="788670" y="115570"/>
                  </a:cubicBezTo>
                  <a:cubicBezTo>
                    <a:pt x="781050" y="115570"/>
                    <a:pt x="765810" y="99060"/>
                    <a:pt x="765810" y="92710"/>
                  </a:cubicBezTo>
                  <a:cubicBezTo>
                    <a:pt x="767080" y="87630"/>
                    <a:pt x="777240" y="78740"/>
                    <a:pt x="783590" y="77470"/>
                  </a:cubicBezTo>
                  <a:cubicBezTo>
                    <a:pt x="788670" y="77470"/>
                    <a:pt x="796290" y="81280"/>
                    <a:pt x="800100" y="85090"/>
                  </a:cubicBezTo>
                  <a:cubicBezTo>
                    <a:pt x="803910" y="88900"/>
                    <a:pt x="805180" y="97790"/>
                    <a:pt x="802640" y="102870"/>
                  </a:cubicBezTo>
                  <a:cubicBezTo>
                    <a:pt x="801370" y="107950"/>
                    <a:pt x="795020" y="113030"/>
                    <a:pt x="783590" y="115570"/>
                  </a:cubicBezTo>
                  <a:cubicBezTo>
                    <a:pt x="737870" y="127000"/>
                    <a:pt x="468630" y="88900"/>
                    <a:pt x="400050" y="71120"/>
                  </a:cubicBezTo>
                  <a:cubicBezTo>
                    <a:pt x="374650" y="64770"/>
                    <a:pt x="373380" y="55880"/>
                    <a:pt x="347980" y="50800"/>
                  </a:cubicBezTo>
                  <a:cubicBezTo>
                    <a:pt x="285750" y="38100"/>
                    <a:pt x="53340" y="58420"/>
                    <a:pt x="15240" y="38100"/>
                  </a:cubicBezTo>
                  <a:cubicBezTo>
                    <a:pt x="5080" y="31750"/>
                    <a:pt x="0" y="22860"/>
                    <a:pt x="1270" y="16510"/>
                  </a:cubicBezTo>
                  <a:cubicBezTo>
                    <a:pt x="2540" y="10160"/>
                    <a:pt x="20320" y="0"/>
                    <a:pt x="20320" y="0"/>
                  </a:cubicBezTo>
                </a:path>
              </a:pathLst>
            </a:custGeom>
            <a:solidFill>
              <a:srgbClr val="FF0000"/>
            </a:solidFill>
            <a:ln cap="sq">
              <a:noFill/>
              <a:prstDash val="solid"/>
              <a:miter/>
            </a:ln>
          </p:spPr>
          <p:txBody>
            <a:bodyPr/>
            <a:lstStyle/>
            <a:p>
              <a:endParaRPr lang="en-US"/>
            </a:p>
          </p:txBody>
        </p:sp>
      </p:grpSp>
      <p:grpSp>
        <p:nvGrpSpPr>
          <p:cNvPr id="28" name="Group 28"/>
          <p:cNvGrpSpPr/>
          <p:nvPr/>
        </p:nvGrpSpPr>
        <p:grpSpPr>
          <a:xfrm>
            <a:off x="7470457" y="6256020"/>
            <a:ext cx="264795" cy="485775"/>
            <a:chOff x="0" y="0"/>
            <a:chExt cx="353060" cy="647700"/>
          </a:xfrm>
        </p:grpSpPr>
        <p:sp>
          <p:nvSpPr>
            <p:cNvPr id="29" name="Freeform 29"/>
            <p:cNvSpPr/>
            <p:nvPr/>
          </p:nvSpPr>
          <p:spPr>
            <a:xfrm>
              <a:off x="44450" y="50800"/>
              <a:ext cx="261620" cy="548640"/>
            </a:xfrm>
            <a:custGeom>
              <a:avLst/>
              <a:gdLst/>
              <a:ahLst/>
              <a:cxnLst/>
              <a:rect l="l" t="t" r="r" b="b"/>
              <a:pathLst>
                <a:path w="261620" h="548640">
                  <a:moveTo>
                    <a:pt x="6350" y="177800"/>
                  </a:moveTo>
                  <a:cubicBezTo>
                    <a:pt x="11430" y="6350"/>
                    <a:pt x="17780" y="1270"/>
                    <a:pt x="22860" y="0"/>
                  </a:cubicBezTo>
                  <a:cubicBezTo>
                    <a:pt x="27940" y="0"/>
                    <a:pt x="34290" y="0"/>
                    <a:pt x="39370" y="6350"/>
                  </a:cubicBezTo>
                  <a:cubicBezTo>
                    <a:pt x="63500" y="34290"/>
                    <a:pt x="107950" y="246380"/>
                    <a:pt x="118110" y="322580"/>
                  </a:cubicBezTo>
                  <a:cubicBezTo>
                    <a:pt x="124460" y="365760"/>
                    <a:pt x="115570" y="402590"/>
                    <a:pt x="121920" y="425450"/>
                  </a:cubicBezTo>
                  <a:cubicBezTo>
                    <a:pt x="125730" y="438150"/>
                    <a:pt x="128270" y="447040"/>
                    <a:pt x="137160" y="452120"/>
                  </a:cubicBezTo>
                  <a:cubicBezTo>
                    <a:pt x="156210" y="461010"/>
                    <a:pt x="223520" y="425450"/>
                    <a:pt x="242570" y="435610"/>
                  </a:cubicBezTo>
                  <a:cubicBezTo>
                    <a:pt x="254000" y="443230"/>
                    <a:pt x="261620" y="467360"/>
                    <a:pt x="257810" y="477520"/>
                  </a:cubicBezTo>
                  <a:cubicBezTo>
                    <a:pt x="254000" y="486410"/>
                    <a:pt x="237490" y="490220"/>
                    <a:pt x="222250" y="494030"/>
                  </a:cubicBezTo>
                  <a:cubicBezTo>
                    <a:pt x="200660" y="499110"/>
                    <a:pt x="166370" y="487680"/>
                    <a:pt x="140970" y="495300"/>
                  </a:cubicBezTo>
                  <a:cubicBezTo>
                    <a:pt x="115570" y="504190"/>
                    <a:pt x="90170" y="542290"/>
                    <a:pt x="72390" y="546100"/>
                  </a:cubicBezTo>
                  <a:cubicBezTo>
                    <a:pt x="63500" y="547370"/>
                    <a:pt x="54610" y="544830"/>
                    <a:pt x="49530" y="541020"/>
                  </a:cubicBezTo>
                  <a:cubicBezTo>
                    <a:pt x="45720" y="537210"/>
                    <a:pt x="44450" y="528320"/>
                    <a:pt x="45720" y="523240"/>
                  </a:cubicBezTo>
                  <a:cubicBezTo>
                    <a:pt x="48260" y="518160"/>
                    <a:pt x="58420" y="509270"/>
                    <a:pt x="64770" y="509270"/>
                  </a:cubicBezTo>
                  <a:cubicBezTo>
                    <a:pt x="71120" y="509270"/>
                    <a:pt x="81280" y="518160"/>
                    <a:pt x="82550" y="523240"/>
                  </a:cubicBezTo>
                  <a:cubicBezTo>
                    <a:pt x="85090" y="528320"/>
                    <a:pt x="82550" y="537210"/>
                    <a:pt x="78740" y="541020"/>
                  </a:cubicBezTo>
                  <a:cubicBezTo>
                    <a:pt x="74930" y="544830"/>
                    <a:pt x="60960" y="548640"/>
                    <a:pt x="55880" y="546100"/>
                  </a:cubicBezTo>
                  <a:cubicBezTo>
                    <a:pt x="50800" y="542290"/>
                    <a:pt x="44450" y="528320"/>
                    <a:pt x="48260" y="519430"/>
                  </a:cubicBezTo>
                  <a:cubicBezTo>
                    <a:pt x="54610" y="500380"/>
                    <a:pt x="110490" y="466090"/>
                    <a:pt x="139700" y="457200"/>
                  </a:cubicBezTo>
                  <a:cubicBezTo>
                    <a:pt x="160020" y="450850"/>
                    <a:pt x="182880" y="452120"/>
                    <a:pt x="196850" y="457200"/>
                  </a:cubicBezTo>
                  <a:cubicBezTo>
                    <a:pt x="207010" y="459740"/>
                    <a:pt x="220980" y="468630"/>
                    <a:pt x="219710" y="472440"/>
                  </a:cubicBezTo>
                  <a:cubicBezTo>
                    <a:pt x="218440" y="481330"/>
                    <a:pt x="146050" y="496570"/>
                    <a:pt x="121920" y="485140"/>
                  </a:cubicBezTo>
                  <a:cubicBezTo>
                    <a:pt x="102870" y="476250"/>
                    <a:pt x="92710" y="452120"/>
                    <a:pt x="85090" y="427990"/>
                  </a:cubicBezTo>
                  <a:cubicBezTo>
                    <a:pt x="73660" y="396240"/>
                    <a:pt x="83820" y="355600"/>
                    <a:pt x="76200" y="306070"/>
                  </a:cubicBezTo>
                  <a:cubicBezTo>
                    <a:pt x="64770" y="229870"/>
                    <a:pt x="0" y="57150"/>
                    <a:pt x="6350" y="19050"/>
                  </a:cubicBezTo>
                  <a:cubicBezTo>
                    <a:pt x="8890" y="8890"/>
                    <a:pt x="12700" y="3810"/>
                    <a:pt x="19050" y="1270"/>
                  </a:cubicBezTo>
                  <a:cubicBezTo>
                    <a:pt x="24130" y="0"/>
                    <a:pt x="34290" y="0"/>
                    <a:pt x="39370" y="6350"/>
                  </a:cubicBezTo>
                  <a:cubicBezTo>
                    <a:pt x="54610" y="25400"/>
                    <a:pt x="57150" y="157480"/>
                    <a:pt x="44450" y="182880"/>
                  </a:cubicBezTo>
                  <a:cubicBezTo>
                    <a:pt x="39370" y="193040"/>
                    <a:pt x="29210" y="198120"/>
                    <a:pt x="22860" y="196850"/>
                  </a:cubicBezTo>
                  <a:cubicBezTo>
                    <a:pt x="16510" y="196850"/>
                    <a:pt x="6350" y="177800"/>
                    <a:pt x="6350" y="177800"/>
                  </a:cubicBezTo>
                </a:path>
              </a:pathLst>
            </a:custGeom>
            <a:solidFill>
              <a:srgbClr val="FF0000"/>
            </a:solidFill>
            <a:ln cap="sq">
              <a:noFill/>
              <a:prstDash val="solid"/>
              <a:miter/>
            </a:ln>
          </p:spPr>
          <p:txBody>
            <a:bodyPr/>
            <a:lstStyle/>
            <a:p>
              <a:endParaRPr lang="en-US"/>
            </a:p>
          </p:txBody>
        </p:sp>
      </p:grpSp>
      <p:grpSp>
        <p:nvGrpSpPr>
          <p:cNvPr id="30" name="Group 30"/>
          <p:cNvGrpSpPr/>
          <p:nvPr/>
        </p:nvGrpSpPr>
        <p:grpSpPr>
          <a:xfrm>
            <a:off x="7451407" y="6307455"/>
            <a:ext cx="115252" cy="250508"/>
            <a:chOff x="0" y="0"/>
            <a:chExt cx="153670" cy="334010"/>
          </a:xfrm>
        </p:grpSpPr>
        <p:sp>
          <p:nvSpPr>
            <p:cNvPr id="31" name="Freeform 31"/>
            <p:cNvSpPr/>
            <p:nvPr/>
          </p:nvSpPr>
          <p:spPr>
            <a:xfrm>
              <a:off x="43180" y="50800"/>
              <a:ext cx="55880" cy="233680"/>
            </a:xfrm>
            <a:custGeom>
              <a:avLst/>
              <a:gdLst/>
              <a:ahLst/>
              <a:cxnLst/>
              <a:rect l="l" t="t" r="r" b="b"/>
              <a:pathLst>
                <a:path w="55880" h="233680">
                  <a:moveTo>
                    <a:pt x="44450" y="12700"/>
                  </a:moveTo>
                  <a:cubicBezTo>
                    <a:pt x="55880" y="180340"/>
                    <a:pt x="50800" y="215900"/>
                    <a:pt x="40640" y="226060"/>
                  </a:cubicBezTo>
                  <a:cubicBezTo>
                    <a:pt x="34290" y="232410"/>
                    <a:pt x="22860" y="233680"/>
                    <a:pt x="17780" y="229870"/>
                  </a:cubicBezTo>
                  <a:cubicBezTo>
                    <a:pt x="11430" y="227330"/>
                    <a:pt x="6350" y="214630"/>
                    <a:pt x="7620" y="209550"/>
                  </a:cubicBezTo>
                  <a:cubicBezTo>
                    <a:pt x="10160" y="203200"/>
                    <a:pt x="25400" y="193040"/>
                    <a:pt x="31750" y="195580"/>
                  </a:cubicBezTo>
                  <a:cubicBezTo>
                    <a:pt x="36830" y="196850"/>
                    <a:pt x="44450" y="218440"/>
                    <a:pt x="41910" y="224790"/>
                  </a:cubicBezTo>
                  <a:cubicBezTo>
                    <a:pt x="39370" y="229870"/>
                    <a:pt x="30480" y="233680"/>
                    <a:pt x="25400" y="232410"/>
                  </a:cubicBezTo>
                  <a:cubicBezTo>
                    <a:pt x="19050" y="231140"/>
                    <a:pt x="10160" y="226060"/>
                    <a:pt x="7620" y="217170"/>
                  </a:cubicBezTo>
                  <a:cubicBezTo>
                    <a:pt x="2540" y="204470"/>
                    <a:pt x="19050" y="177800"/>
                    <a:pt x="20320" y="152400"/>
                  </a:cubicBezTo>
                  <a:cubicBezTo>
                    <a:pt x="21590" y="114300"/>
                    <a:pt x="0" y="38100"/>
                    <a:pt x="7620" y="16510"/>
                  </a:cubicBezTo>
                  <a:cubicBezTo>
                    <a:pt x="10160" y="7620"/>
                    <a:pt x="16510" y="1270"/>
                    <a:pt x="22860" y="0"/>
                  </a:cubicBezTo>
                  <a:cubicBezTo>
                    <a:pt x="29210" y="0"/>
                    <a:pt x="44450" y="12700"/>
                    <a:pt x="44450" y="12700"/>
                  </a:cubicBezTo>
                </a:path>
              </a:pathLst>
            </a:custGeom>
            <a:solidFill>
              <a:srgbClr val="FF0000"/>
            </a:solidFill>
            <a:ln cap="sq">
              <a:noFill/>
              <a:prstDash val="solid"/>
              <a:miter/>
            </a:ln>
          </p:spPr>
          <p:txBody>
            <a:bodyPr/>
            <a:lstStyle/>
            <a:p>
              <a:endParaRPr lang="en-US"/>
            </a:p>
          </p:txBody>
        </p:sp>
      </p:grpSp>
      <p:grpSp>
        <p:nvGrpSpPr>
          <p:cNvPr id="32" name="Group 32"/>
          <p:cNvGrpSpPr/>
          <p:nvPr/>
        </p:nvGrpSpPr>
        <p:grpSpPr>
          <a:xfrm>
            <a:off x="3483292" y="7358062"/>
            <a:ext cx="300038" cy="270510"/>
            <a:chOff x="0" y="0"/>
            <a:chExt cx="400050" cy="360680"/>
          </a:xfrm>
        </p:grpSpPr>
        <p:sp>
          <p:nvSpPr>
            <p:cNvPr id="33" name="Freeform 33"/>
            <p:cNvSpPr/>
            <p:nvPr/>
          </p:nvSpPr>
          <p:spPr>
            <a:xfrm>
              <a:off x="50800" y="54610"/>
              <a:ext cx="298450" cy="264160"/>
            </a:xfrm>
            <a:custGeom>
              <a:avLst/>
              <a:gdLst/>
              <a:ahLst/>
              <a:cxnLst/>
              <a:rect l="l" t="t" r="r" b="b"/>
              <a:pathLst>
                <a:path w="298450" h="264160">
                  <a:moveTo>
                    <a:pt x="15240" y="21590"/>
                  </a:moveTo>
                  <a:cubicBezTo>
                    <a:pt x="168910" y="0"/>
                    <a:pt x="180340" y="12700"/>
                    <a:pt x="187960" y="24130"/>
                  </a:cubicBezTo>
                  <a:cubicBezTo>
                    <a:pt x="193040" y="33020"/>
                    <a:pt x="194310" y="43180"/>
                    <a:pt x="193040" y="55880"/>
                  </a:cubicBezTo>
                  <a:cubicBezTo>
                    <a:pt x="191770" y="76200"/>
                    <a:pt x="189230" y="110490"/>
                    <a:pt x="171450" y="133350"/>
                  </a:cubicBezTo>
                  <a:cubicBezTo>
                    <a:pt x="147320" y="167640"/>
                    <a:pt x="52070" y="228600"/>
                    <a:pt x="39370" y="222250"/>
                  </a:cubicBezTo>
                  <a:cubicBezTo>
                    <a:pt x="35560" y="220980"/>
                    <a:pt x="33020" y="208280"/>
                    <a:pt x="38100" y="203200"/>
                  </a:cubicBezTo>
                  <a:cubicBezTo>
                    <a:pt x="54610" y="186690"/>
                    <a:pt x="245110" y="203200"/>
                    <a:pt x="278130" y="215900"/>
                  </a:cubicBezTo>
                  <a:cubicBezTo>
                    <a:pt x="289560" y="219710"/>
                    <a:pt x="295910" y="224790"/>
                    <a:pt x="297180" y="229870"/>
                  </a:cubicBezTo>
                  <a:cubicBezTo>
                    <a:pt x="298450" y="236220"/>
                    <a:pt x="289560" y="252730"/>
                    <a:pt x="283210" y="254000"/>
                  </a:cubicBezTo>
                  <a:cubicBezTo>
                    <a:pt x="276860" y="255270"/>
                    <a:pt x="260350" y="243840"/>
                    <a:pt x="260350" y="238760"/>
                  </a:cubicBezTo>
                  <a:cubicBezTo>
                    <a:pt x="259080" y="232410"/>
                    <a:pt x="275590" y="215900"/>
                    <a:pt x="283210" y="217170"/>
                  </a:cubicBezTo>
                  <a:cubicBezTo>
                    <a:pt x="288290" y="217170"/>
                    <a:pt x="298450" y="228600"/>
                    <a:pt x="297180" y="233680"/>
                  </a:cubicBezTo>
                  <a:cubicBezTo>
                    <a:pt x="297180" y="241300"/>
                    <a:pt x="289560" y="250190"/>
                    <a:pt x="278130" y="254000"/>
                  </a:cubicBezTo>
                  <a:cubicBezTo>
                    <a:pt x="255270" y="264160"/>
                    <a:pt x="186690" y="256540"/>
                    <a:pt x="142240" y="251460"/>
                  </a:cubicBezTo>
                  <a:cubicBezTo>
                    <a:pt x="97790" y="247650"/>
                    <a:pt x="21590" y="245110"/>
                    <a:pt x="11430" y="227330"/>
                  </a:cubicBezTo>
                  <a:cubicBezTo>
                    <a:pt x="6350" y="217170"/>
                    <a:pt x="15240" y="201930"/>
                    <a:pt x="25400" y="189230"/>
                  </a:cubicBezTo>
                  <a:cubicBezTo>
                    <a:pt x="44450" y="163830"/>
                    <a:pt x="123190" y="130810"/>
                    <a:pt x="142240" y="109220"/>
                  </a:cubicBezTo>
                  <a:cubicBezTo>
                    <a:pt x="151130" y="100330"/>
                    <a:pt x="153670" y="93980"/>
                    <a:pt x="156210" y="83820"/>
                  </a:cubicBezTo>
                  <a:cubicBezTo>
                    <a:pt x="158750" y="69850"/>
                    <a:pt x="161290" y="41910"/>
                    <a:pt x="149860" y="34290"/>
                  </a:cubicBezTo>
                  <a:cubicBezTo>
                    <a:pt x="132080" y="20320"/>
                    <a:pt x="43180" y="66040"/>
                    <a:pt x="19050" y="59690"/>
                  </a:cubicBezTo>
                  <a:cubicBezTo>
                    <a:pt x="8890" y="57150"/>
                    <a:pt x="1270" y="49530"/>
                    <a:pt x="0" y="43180"/>
                  </a:cubicBezTo>
                  <a:cubicBezTo>
                    <a:pt x="0" y="36830"/>
                    <a:pt x="15240" y="21590"/>
                    <a:pt x="15240" y="21590"/>
                  </a:cubicBezTo>
                </a:path>
              </a:pathLst>
            </a:custGeom>
            <a:solidFill>
              <a:srgbClr val="FF0000"/>
            </a:solidFill>
            <a:ln cap="sq">
              <a:noFill/>
              <a:prstDash val="solid"/>
              <a:miter/>
            </a:ln>
          </p:spPr>
          <p:txBody>
            <a:bodyPr/>
            <a:lstStyle/>
            <a:p>
              <a:endParaRPr lang="en-US"/>
            </a:p>
          </p:txBody>
        </p:sp>
      </p:grpSp>
      <p:grpSp>
        <p:nvGrpSpPr>
          <p:cNvPr id="34" name="Group 34"/>
          <p:cNvGrpSpPr/>
          <p:nvPr/>
        </p:nvGrpSpPr>
        <p:grpSpPr>
          <a:xfrm>
            <a:off x="3828097" y="8100060"/>
            <a:ext cx="266700" cy="267653"/>
            <a:chOff x="0" y="0"/>
            <a:chExt cx="355600" cy="356870"/>
          </a:xfrm>
        </p:grpSpPr>
        <p:sp>
          <p:nvSpPr>
            <p:cNvPr id="35" name="Freeform 35"/>
            <p:cNvSpPr/>
            <p:nvPr/>
          </p:nvSpPr>
          <p:spPr>
            <a:xfrm>
              <a:off x="45720" y="45720"/>
              <a:ext cx="259080" cy="261620"/>
            </a:xfrm>
            <a:custGeom>
              <a:avLst/>
              <a:gdLst/>
              <a:ahLst/>
              <a:cxnLst/>
              <a:rect l="l" t="t" r="r" b="b"/>
              <a:pathLst>
                <a:path w="259080" h="261620">
                  <a:moveTo>
                    <a:pt x="245110" y="38100"/>
                  </a:moveTo>
                  <a:cubicBezTo>
                    <a:pt x="34290" y="184150"/>
                    <a:pt x="48260" y="168910"/>
                    <a:pt x="57150" y="168910"/>
                  </a:cubicBezTo>
                  <a:cubicBezTo>
                    <a:pt x="68580" y="168910"/>
                    <a:pt x="81280" y="186690"/>
                    <a:pt x="96520" y="190500"/>
                  </a:cubicBezTo>
                  <a:cubicBezTo>
                    <a:pt x="116840" y="196850"/>
                    <a:pt x="146050" y="190500"/>
                    <a:pt x="170180" y="195580"/>
                  </a:cubicBezTo>
                  <a:cubicBezTo>
                    <a:pt x="195580" y="200660"/>
                    <a:pt x="236220" y="212090"/>
                    <a:pt x="248920" y="223520"/>
                  </a:cubicBezTo>
                  <a:cubicBezTo>
                    <a:pt x="255270" y="229870"/>
                    <a:pt x="257810" y="238760"/>
                    <a:pt x="257810" y="245110"/>
                  </a:cubicBezTo>
                  <a:cubicBezTo>
                    <a:pt x="256540" y="250190"/>
                    <a:pt x="250190" y="257810"/>
                    <a:pt x="245110" y="257810"/>
                  </a:cubicBezTo>
                  <a:cubicBezTo>
                    <a:pt x="238760" y="259080"/>
                    <a:pt x="219710" y="245110"/>
                    <a:pt x="219710" y="238760"/>
                  </a:cubicBezTo>
                  <a:cubicBezTo>
                    <a:pt x="219710" y="233680"/>
                    <a:pt x="240030" y="220980"/>
                    <a:pt x="246380" y="222250"/>
                  </a:cubicBezTo>
                  <a:cubicBezTo>
                    <a:pt x="252730" y="224790"/>
                    <a:pt x="259080" y="237490"/>
                    <a:pt x="257810" y="243840"/>
                  </a:cubicBezTo>
                  <a:cubicBezTo>
                    <a:pt x="256540" y="248920"/>
                    <a:pt x="248920" y="257810"/>
                    <a:pt x="241300" y="259080"/>
                  </a:cubicBezTo>
                  <a:cubicBezTo>
                    <a:pt x="226060" y="261620"/>
                    <a:pt x="191770" y="237490"/>
                    <a:pt x="168910" y="232410"/>
                  </a:cubicBezTo>
                  <a:cubicBezTo>
                    <a:pt x="146050" y="228600"/>
                    <a:pt x="125730" y="234950"/>
                    <a:pt x="102870" y="229870"/>
                  </a:cubicBezTo>
                  <a:cubicBezTo>
                    <a:pt x="73660" y="223520"/>
                    <a:pt x="17780" y="208280"/>
                    <a:pt x="6350" y="191770"/>
                  </a:cubicBezTo>
                  <a:cubicBezTo>
                    <a:pt x="0" y="182880"/>
                    <a:pt x="1270" y="172720"/>
                    <a:pt x="5080" y="162560"/>
                  </a:cubicBezTo>
                  <a:cubicBezTo>
                    <a:pt x="8890" y="149860"/>
                    <a:pt x="21590" y="139700"/>
                    <a:pt x="39370" y="124460"/>
                  </a:cubicBezTo>
                  <a:cubicBezTo>
                    <a:pt x="73660" y="95250"/>
                    <a:pt x="171450" y="24130"/>
                    <a:pt x="209550" y="10160"/>
                  </a:cubicBezTo>
                  <a:cubicBezTo>
                    <a:pt x="227330" y="3810"/>
                    <a:pt x="242570" y="0"/>
                    <a:pt x="250190" y="5080"/>
                  </a:cubicBezTo>
                  <a:cubicBezTo>
                    <a:pt x="255270" y="7620"/>
                    <a:pt x="259080" y="19050"/>
                    <a:pt x="257810" y="25400"/>
                  </a:cubicBezTo>
                  <a:cubicBezTo>
                    <a:pt x="256540" y="30480"/>
                    <a:pt x="245110" y="38100"/>
                    <a:pt x="245110" y="38100"/>
                  </a:cubicBezTo>
                </a:path>
              </a:pathLst>
            </a:custGeom>
            <a:solidFill>
              <a:srgbClr val="FF0000"/>
            </a:solidFill>
            <a:ln cap="sq">
              <a:noFill/>
              <a:prstDash val="solid"/>
              <a:miter/>
            </a:ln>
          </p:spPr>
          <p:txBody>
            <a:bodyPr/>
            <a:lstStyle/>
            <a:p>
              <a:endParaRPr lang="en-US"/>
            </a:p>
          </p:txBody>
        </p:sp>
      </p:grpSp>
      <p:grpSp>
        <p:nvGrpSpPr>
          <p:cNvPr id="36" name="Group 36"/>
          <p:cNvGrpSpPr/>
          <p:nvPr/>
        </p:nvGrpSpPr>
        <p:grpSpPr>
          <a:xfrm>
            <a:off x="3833812" y="8183880"/>
            <a:ext cx="718185" cy="115252"/>
            <a:chOff x="0" y="0"/>
            <a:chExt cx="957580" cy="153670"/>
          </a:xfrm>
        </p:grpSpPr>
        <p:sp>
          <p:nvSpPr>
            <p:cNvPr id="37" name="Freeform 37"/>
            <p:cNvSpPr/>
            <p:nvPr/>
          </p:nvSpPr>
          <p:spPr>
            <a:xfrm>
              <a:off x="49530" y="50800"/>
              <a:ext cx="855980" cy="73660"/>
            </a:xfrm>
            <a:custGeom>
              <a:avLst/>
              <a:gdLst/>
              <a:ahLst/>
              <a:cxnLst/>
              <a:rect l="l" t="t" r="r" b="b"/>
              <a:pathLst>
                <a:path w="855980" h="73660">
                  <a:moveTo>
                    <a:pt x="20320" y="0"/>
                  </a:moveTo>
                  <a:cubicBezTo>
                    <a:pt x="849630" y="19050"/>
                    <a:pt x="855980" y="26670"/>
                    <a:pt x="855980" y="33020"/>
                  </a:cubicBezTo>
                  <a:cubicBezTo>
                    <a:pt x="855980" y="39370"/>
                    <a:pt x="840740" y="52070"/>
                    <a:pt x="834390" y="52070"/>
                  </a:cubicBezTo>
                  <a:cubicBezTo>
                    <a:pt x="828040" y="50800"/>
                    <a:pt x="816610" y="35560"/>
                    <a:pt x="817880" y="29210"/>
                  </a:cubicBezTo>
                  <a:cubicBezTo>
                    <a:pt x="819150" y="22860"/>
                    <a:pt x="834390" y="12700"/>
                    <a:pt x="840740" y="13970"/>
                  </a:cubicBezTo>
                  <a:cubicBezTo>
                    <a:pt x="847090" y="15240"/>
                    <a:pt x="855980" y="25400"/>
                    <a:pt x="855980" y="31750"/>
                  </a:cubicBezTo>
                  <a:cubicBezTo>
                    <a:pt x="855980" y="38100"/>
                    <a:pt x="849630" y="45720"/>
                    <a:pt x="836930" y="52070"/>
                  </a:cubicBezTo>
                  <a:cubicBezTo>
                    <a:pt x="787400" y="73660"/>
                    <a:pt x="532130" y="54610"/>
                    <a:pt x="388620" y="52070"/>
                  </a:cubicBezTo>
                  <a:cubicBezTo>
                    <a:pt x="259080" y="49530"/>
                    <a:pt x="55880" y="59690"/>
                    <a:pt x="15240" y="38100"/>
                  </a:cubicBezTo>
                  <a:cubicBezTo>
                    <a:pt x="5080" y="31750"/>
                    <a:pt x="0" y="24130"/>
                    <a:pt x="1270" y="17780"/>
                  </a:cubicBezTo>
                  <a:cubicBezTo>
                    <a:pt x="2540" y="11430"/>
                    <a:pt x="20320" y="0"/>
                    <a:pt x="20320" y="0"/>
                  </a:cubicBezTo>
                </a:path>
              </a:pathLst>
            </a:custGeom>
            <a:solidFill>
              <a:srgbClr val="FF0000"/>
            </a:solidFill>
            <a:ln cap="sq">
              <a:noFill/>
              <a:prstDash val="solid"/>
              <a:miter/>
            </a:ln>
          </p:spPr>
          <p:txBody>
            <a:bodyPr/>
            <a:lstStyle/>
            <a:p>
              <a:endParaRPr lang="en-US"/>
            </a:p>
          </p:txBody>
        </p:sp>
      </p:grpSp>
      <p:grpSp>
        <p:nvGrpSpPr>
          <p:cNvPr id="38" name="Group 38"/>
          <p:cNvGrpSpPr/>
          <p:nvPr/>
        </p:nvGrpSpPr>
        <p:grpSpPr>
          <a:xfrm>
            <a:off x="4563428" y="7992428"/>
            <a:ext cx="240030" cy="345758"/>
            <a:chOff x="0" y="0"/>
            <a:chExt cx="320040" cy="461010"/>
          </a:xfrm>
        </p:grpSpPr>
        <p:sp>
          <p:nvSpPr>
            <p:cNvPr id="39" name="Freeform 39"/>
            <p:cNvSpPr/>
            <p:nvPr/>
          </p:nvSpPr>
          <p:spPr>
            <a:xfrm>
              <a:off x="49530" y="45720"/>
              <a:ext cx="220980" cy="364490"/>
            </a:xfrm>
            <a:custGeom>
              <a:avLst/>
              <a:gdLst/>
              <a:ahLst/>
              <a:cxnLst/>
              <a:rect l="l" t="t" r="r" b="b"/>
              <a:pathLst>
                <a:path w="220980" h="364490">
                  <a:moveTo>
                    <a:pt x="8890" y="57150"/>
                  </a:moveTo>
                  <a:cubicBezTo>
                    <a:pt x="82550" y="13970"/>
                    <a:pt x="106680" y="7620"/>
                    <a:pt x="128270" y="5080"/>
                  </a:cubicBezTo>
                  <a:cubicBezTo>
                    <a:pt x="149860" y="2540"/>
                    <a:pt x="179070" y="0"/>
                    <a:pt x="193040" y="6350"/>
                  </a:cubicBezTo>
                  <a:cubicBezTo>
                    <a:pt x="201930" y="10160"/>
                    <a:pt x="207010" y="17780"/>
                    <a:pt x="210820" y="26670"/>
                  </a:cubicBezTo>
                  <a:cubicBezTo>
                    <a:pt x="217170" y="38100"/>
                    <a:pt x="220980" y="57150"/>
                    <a:pt x="218440" y="72390"/>
                  </a:cubicBezTo>
                  <a:cubicBezTo>
                    <a:pt x="217170" y="87630"/>
                    <a:pt x="212090" y="101600"/>
                    <a:pt x="199390" y="118110"/>
                  </a:cubicBezTo>
                  <a:cubicBezTo>
                    <a:pt x="177800" y="146050"/>
                    <a:pt x="104140" y="204470"/>
                    <a:pt x="81280" y="210820"/>
                  </a:cubicBezTo>
                  <a:cubicBezTo>
                    <a:pt x="73660" y="213360"/>
                    <a:pt x="67310" y="213360"/>
                    <a:pt x="63500" y="209550"/>
                  </a:cubicBezTo>
                  <a:cubicBezTo>
                    <a:pt x="58420" y="205740"/>
                    <a:pt x="54610" y="195580"/>
                    <a:pt x="54610" y="189230"/>
                  </a:cubicBezTo>
                  <a:cubicBezTo>
                    <a:pt x="55880" y="185420"/>
                    <a:pt x="57150" y="180340"/>
                    <a:pt x="62230" y="177800"/>
                  </a:cubicBezTo>
                  <a:cubicBezTo>
                    <a:pt x="76200" y="171450"/>
                    <a:pt x="139700" y="176530"/>
                    <a:pt x="165100" y="182880"/>
                  </a:cubicBezTo>
                  <a:cubicBezTo>
                    <a:pt x="180340" y="186690"/>
                    <a:pt x="191770" y="189230"/>
                    <a:pt x="199390" y="198120"/>
                  </a:cubicBezTo>
                  <a:cubicBezTo>
                    <a:pt x="208280" y="210820"/>
                    <a:pt x="212090" y="236220"/>
                    <a:pt x="205740" y="255270"/>
                  </a:cubicBezTo>
                  <a:cubicBezTo>
                    <a:pt x="198120" y="281940"/>
                    <a:pt x="165100" y="318770"/>
                    <a:pt x="138430" y="336550"/>
                  </a:cubicBezTo>
                  <a:cubicBezTo>
                    <a:pt x="115570" y="353060"/>
                    <a:pt x="80010" y="364490"/>
                    <a:pt x="62230" y="363220"/>
                  </a:cubicBezTo>
                  <a:cubicBezTo>
                    <a:pt x="53340" y="363220"/>
                    <a:pt x="44450" y="358140"/>
                    <a:pt x="41910" y="353060"/>
                  </a:cubicBezTo>
                  <a:cubicBezTo>
                    <a:pt x="39370" y="349250"/>
                    <a:pt x="39370" y="340360"/>
                    <a:pt x="41910" y="335280"/>
                  </a:cubicBezTo>
                  <a:cubicBezTo>
                    <a:pt x="45720" y="330200"/>
                    <a:pt x="57150" y="325120"/>
                    <a:pt x="63500" y="326390"/>
                  </a:cubicBezTo>
                  <a:cubicBezTo>
                    <a:pt x="68580" y="326390"/>
                    <a:pt x="74930" y="332740"/>
                    <a:pt x="76200" y="337820"/>
                  </a:cubicBezTo>
                  <a:cubicBezTo>
                    <a:pt x="77470" y="344170"/>
                    <a:pt x="74930" y="356870"/>
                    <a:pt x="69850" y="360680"/>
                  </a:cubicBezTo>
                  <a:cubicBezTo>
                    <a:pt x="64770" y="363220"/>
                    <a:pt x="50800" y="363220"/>
                    <a:pt x="46990" y="359410"/>
                  </a:cubicBezTo>
                  <a:cubicBezTo>
                    <a:pt x="41910" y="355600"/>
                    <a:pt x="39370" y="340360"/>
                    <a:pt x="44450" y="332740"/>
                  </a:cubicBezTo>
                  <a:cubicBezTo>
                    <a:pt x="53340" y="317500"/>
                    <a:pt x="104140" y="316230"/>
                    <a:pt x="125730" y="300990"/>
                  </a:cubicBezTo>
                  <a:cubicBezTo>
                    <a:pt x="144780" y="287020"/>
                    <a:pt x="166370" y="265430"/>
                    <a:pt x="170180" y="248920"/>
                  </a:cubicBezTo>
                  <a:cubicBezTo>
                    <a:pt x="172720" y="238760"/>
                    <a:pt x="171450" y="227330"/>
                    <a:pt x="165100" y="220980"/>
                  </a:cubicBezTo>
                  <a:cubicBezTo>
                    <a:pt x="151130" y="208280"/>
                    <a:pt x="83820" y="222250"/>
                    <a:pt x="67310" y="212090"/>
                  </a:cubicBezTo>
                  <a:cubicBezTo>
                    <a:pt x="59690" y="205740"/>
                    <a:pt x="53340" y="198120"/>
                    <a:pt x="54610" y="189230"/>
                  </a:cubicBezTo>
                  <a:cubicBezTo>
                    <a:pt x="58420" y="172720"/>
                    <a:pt x="121920" y="149860"/>
                    <a:pt x="143510" y="125730"/>
                  </a:cubicBezTo>
                  <a:cubicBezTo>
                    <a:pt x="161290" y="105410"/>
                    <a:pt x="180340" y="74930"/>
                    <a:pt x="179070" y="59690"/>
                  </a:cubicBezTo>
                  <a:cubicBezTo>
                    <a:pt x="179070" y="50800"/>
                    <a:pt x="172720" y="43180"/>
                    <a:pt x="165100" y="40640"/>
                  </a:cubicBezTo>
                  <a:cubicBezTo>
                    <a:pt x="153670" y="35560"/>
                    <a:pt x="133350" y="39370"/>
                    <a:pt x="114300" y="44450"/>
                  </a:cubicBezTo>
                  <a:cubicBezTo>
                    <a:pt x="87630" y="52070"/>
                    <a:pt x="36830" y="93980"/>
                    <a:pt x="17780" y="91440"/>
                  </a:cubicBezTo>
                  <a:cubicBezTo>
                    <a:pt x="10160" y="90170"/>
                    <a:pt x="2540" y="83820"/>
                    <a:pt x="1270" y="77470"/>
                  </a:cubicBezTo>
                  <a:cubicBezTo>
                    <a:pt x="0" y="72390"/>
                    <a:pt x="8890" y="57150"/>
                    <a:pt x="8890" y="57150"/>
                  </a:cubicBezTo>
                </a:path>
              </a:pathLst>
            </a:custGeom>
            <a:solidFill>
              <a:srgbClr val="FF0000"/>
            </a:solidFill>
            <a:ln cap="sq">
              <a:noFill/>
              <a:prstDash val="solid"/>
              <a:miter/>
            </a:ln>
          </p:spPr>
          <p:txBody>
            <a:bodyPr/>
            <a:lstStyle/>
            <a:p>
              <a:endParaRPr lang="en-US"/>
            </a:p>
          </p:txBody>
        </p:sp>
      </p:grpSp>
      <p:sp>
        <p:nvSpPr>
          <p:cNvPr id="40" name="TextBox 40"/>
          <p:cNvSpPr txBox="1"/>
          <p:nvPr/>
        </p:nvSpPr>
        <p:spPr>
          <a:xfrm>
            <a:off x="9306081" y="6931343"/>
            <a:ext cx="6986731" cy="2773680"/>
          </a:xfrm>
          <a:prstGeom prst="rect">
            <a:avLst/>
          </a:prstGeom>
        </p:spPr>
        <p:txBody>
          <a:bodyPr lIns="0" tIns="0" rIns="0" bIns="0" rtlCol="0" anchor="t">
            <a:spAutoFit/>
          </a:bodyPr>
          <a:lstStyle/>
          <a:p>
            <a:pPr algn="just">
              <a:lnSpc>
                <a:spcPts val="2700"/>
              </a:lnSpc>
            </a:pPr>
            <a:r>
              <a:rPr lang="en-US" sz="2700" dirty="0">
                <a:solidFill>
                  <a:srgbClr val="0A0147"/>
                </a:solidFill>
                <a:latin typeface="Glacial Indifference"/>
                <a:ea typeface="Glacial Indifference"/>
                <a:cs typeface="Glacial Indifference"/>
                <a:sym typeface="Glacial Indifference"/>
              </a:rPr>
              <a:t>1-ARP Packets:h16 will need to resolve the IP addresses of other hosts (like h1) to their MAC addresses. This triggers ARP requests and replies.</a:t>
            </a:r>
          </a:p>
          <a:p>
            <a:pPr algn="just">
              <a:lnSpc>
                <a:spcPts val="2700"/>
              </a:lnSpc>
            </a:pPr>
            <a:r>
              <a:rPr lang="en-US" sz="2700" dirty="0">
                <a:solidFill>
                  <a:srgbClr val="0A0147"/>
                </a:solidFill>
                <a:latin typeface="Glacial Indifference"/>
                <a:ea typeface="Glacial Indifference"/>
                <a:cs typeface="Glacial Indifference"/>
                <a:sym typeface="Glacial Indifference"/>
              </a:rPr>
              <a:t>2-TCP Packets:h16 sends TCP/IP packets to the specified IP range and listens for responses to determine which hosts are active and which ports are open</a:t>
            </a: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TextBox 3"/>
          <p:cNvSpPr txBox="1"/>
          <p:nvPr/>
        </p:nvSpPr>
        <p:spPr>
          <a:xfrm>
            <a:off x="8660375" y="3243632"/>
            <a:ext cx="8431595" cy="3537041"/>
          </a:xfrm>
          <a:prstGeom prst="rect">
            <a:avLst/>
          </a:prstGeom>
        </p:spPr>
        <p:txBody>
          <a:bodyPr lIns="0" tIns="0" rIns="0" bIns="0" rtlCol="0" anchor="t">
            <a:spAutoFit/>
          </a:bodyPr>
          <a:lstStyle/>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Goal: Create a deliverable payload for the attack.</a:t>
            </a:r>
          </a:p>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Action: Prepare the DoS attack payload using hping3.</a:t>
            </a:r>
          </a:p>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Command: $ hping3 -d 300 -S -w 64 -p 8080 --flood --rand-source -V 10.0.0.1</a:t>
            </a:r>
          </a:p>
          <a:p>
            <a:pPr algn="just">
              <a:lnSpc>
                <a:spcPts val="3503"/>
              </a:lnSpc>
            </a:pPr>
            <a:endParaRPr lang="en-US" sz="3503">
              <a:solidFill>
                <a:srgbClr val="0A0147"/>
              </a:solidFill>
              <a:latin typeface="Glacial Indifference"/>
              <a:ea typeface="Glacial Indifference"/>
              <a:cs typeface="Glacial Indifference"/>
              <a:sym typeface="Glacial Indifference"/>
            </a:endParaRPr>
          </a:p>
          <a:p>
            <a:pPr algn="just">
              <a:lnSpc>
                <a:spcPts val="3503"/>
              </a:lnSpc>
            </a:pPr>
            <a:endParaRPr lang="en-US" sz="3503">
              <a:solidFill>
                <a:srgbClr val="0A0147"/>
              </a:solidFill>
              <a:latin typeface="Glacial Indifference"/>
              <a:ea typeface="Glacial Indifference"/>
              <a:cs typeface="Glacial Indifference"/>
              <a:sym typeface="Glacial Indifference"/>
            </a:endParaRPr>
          </a:p>
        </p:txBody>
      </p:sp>
      <p:sp>
        <p:nvSpPr>
          <p:cNvPr id="4" name="Freeform 4"/>
          <p:cNvSpPr/>
          <p:nvPr/>
        </p:nvSpPr>
        <p:spPr>
          <a:xfrm rot="-5720422">
            <a:off x="8268267" y="4488865"/>
            <a:ext cx="905169" cy="481520"/>
          </a:xfrm>
          <a:custGeom>
            <a:avLst/>
            <a:gdLst/>
            <a:ahLst/>
            <a:cxnLst/>
            <a:rect l="l" t="t" r="r" b="b"/>
            <a:pathLst>
              <a:path w="905169" h="481520">
                <a:moveTo>
                  <a:pt x="0" y="0"/>
                </a:moveTo>
                <a:lnTo>
                  <a:pt x="905169" y="0"/>
                </a:lnTo>
                <a:lnTo>
                  <a:pt x="905169" y="481520"/>
                </a:lnTo>
                <a:lnTo>
                  <a:pt x="0" y="481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5978693" y="9699508"/>
            <a:ext cx="1791313" cy="1771772"/>
          </a:xfrm>
          <a:custGeom>
            <a:avLst/>
            <a:gdLst/>
            <a:ahLst/>
            <a:cxnLst/>
            <a:rect l="l" t="t" r="r" b="b"/>
            <a:pathLst>
              <a:path w="1791313" h="1771772">
                <a:moveTo>
                  <a:pt x="0" y="0"/>
                </a:moveTo>
                <a:lnTo>
                  <a:pt x="1791313" y="0"/>
                </a:lnTo>
                <a:lnTo>
                  <a:pt x="1791313" y="1771772"/>
                </a:lnTo>
                <a:lnTo>
                  <a:pt x="0" y="17717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7759281" y="9491690"/>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8" name="Freeform 8"/>
          <p:cNvSpPr/>
          <p:nvPr/>
        </p:nvSpPr>
        <p:spPr>
          <a:xfrm>
            <a:off x="15707598" y="-257474"/>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8439014" y="1608946"/>
            <a:ext cx="1500508" cy="1457983"/>
          </a:xfrm>
          <a:custGeom>
            <a:avLst/>
            <a:gdLst/>
            <a:ahLst/>
            <a:cxnLst/>
            <a:rect l="l" t="t" r="r" b="b"/>
            <a:pathLst>
              <a:path w="1500508" h="1457983">
                <a:moveTo>
                  <a:pt x="0" y="0"/>
                </a:moveTo>
                <a:lnTo>
                  <a:pt x="1500507" y="0"/>
                </a:lnTo>
                <a:lnTo>
                  <a:pt x="1500507" y="1457983"/>
                </a:lnTo>
                <a:lnTo>
                  <a:pt x="0" y="1457983"/>
                </a:lnTo>
                <a:lnTo>
                  <a:pt x="0" y="0"/>
                </a:lnTo>
                <a:close/>
              </a:path>
            </a:pathLst>
          </a:custGeom>
          <a:blipFill>
            <a:blip r:embed="rId13"/>
            <a:stretch>
              <a:fillRect/>
            </a:stretch>
          </a:blipFill>
        </p:spPr>
        <p:txBody>
          <a:bodyPr/>
          <a:lstStyle/>
          <a:p>
            <a:endParaRPr lang="en-US"/>
          </a:p>
        </p:txBody>
      </p:sp>
      <p:sp>
        <p:nvSpPr>
          <p:cNvPr id="10" name="Freeform 10"/>
          <p:cNvSpPr/>
          <p:nvPr/>
        </p:nvSpPr>
        <p:spPr>
          <a:xfrm>
            <a:off x="1876703" y="3186482"/>
            <a:ext cx="4668772" cy="4668772"/>
          </a:xfrm>
          <a:custGeom>
            <a:avLst/>
            <a:gdLst/>
            <a:ahLst/>
            <a:cxnLst/>
            <a:rect l="l" t="t" r="r" b="b"/>
            <a:pathLst>
              <a:path w="4668772" h="4668772">
                <a:moveTo>
                  <a:pt x="0" y="0"/>
                </a:moveTo>
                <a:lnTo>
                  <a:pt x="4668772" y="0"/>
                </a:lnTo>
                <a:lnTo>
                  <a:pt x="4668772" y="4668772"/>
                </a:lnTo>
                <a:lnTo>
                  <a:pt x="0" y="4668772"/>
                </a:lnTo>
                <a:lnTo>
                  <a:pt x="0" y="0"/>
                </a:lnTo>
                <a:close/>
              </a:path>
            </a:pathLst>
          </a:custGeom>
          <a:blipFill>
            <a:blip r:embed="rId14"/>
            <a:stretch>
              <a:fillRect/>
            </a:stretch>
          </a:blipFill>
        </p:spPr>
        <p:txBody>
          <a:bodyPr/>
          <a:lstStyle/>
          <a:p>
            <a:endParaRPr lang="en-US"/>
          </a:p>
        </p:txBody>
      </p:sp>
      <p:sp>
        <p:nvSpPr>
          <p:cNvPr id="11" name="TextBox 11"/>
          <p:cNvSpPr txBox="1"/>
          <p:nvPr/>
        </p:nvSpPr>
        <p:spPr>
          <a:xfrm>
            <a:off x="10206056" y="1805357"/>
            <a:ext cx="8458612" cy="1381125"/>
          </a:xfrm>
          <a:prstGeom prst="rect">
            <a:avLst/>
          </a:prstGeom>
        </p:spPr>
        <p:txBody>
          <a:bodyPr lIns="0" tIns="0" rIns="0" bIns="0" rtlCol="0" anchor="t">
            <a:spAutoFit/>
          </a:bodyPr>
          <a:lstStyle/>
          <a:p>
            <a:pPr algn="just">
              <a:lnSpc>
                <a:spcPts val="9000"/>
              </a:lnSpc>
            </a:pPr>
            <a:r>
              <a:rPr lang="en-US" sz="9000">
                <a:solidFill>
                  <a:srgbClr val="5383FF"/>
                </a:solidFill>
                <a:latin typeface="Impact"/>
                <a:ea typeface="Impact"/>
                <a:cs typeface="Impact"/>
                <a:sym typeface="Impact"/>
              </a:rPr>
              <a:t>WEAPONIZATION</a:t>
            </a:r>
          </a:p>
        </p:txBody>
      </p:sp>
      <p:sp>
        <p:nvSpPr>
          <p:cNvPr id="12" name="TextBox 12"/>
          <p:cNvSpPr txBox="1"/>
          <p:nvPr/>
        </p:nvSpPr>
        <p:spPr>
          <a:xfrm>
            <a:off x="1664094" y="772636"/>
            <a:ext cx="1755736" cy="521593"/>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DOS ATTACK SCENARIO</a:t>
            </a:r>
          </a:p>
        </p:txBody>
      </p:sp>
      <p:sp>
        <p:nvSpPr>
          <p:cNvPr id="13" name="TextBox 13"/>
          <p:cNvSpPr txBox="1"/>
          <p:nvPr/>
        </p:nvSpPr>
        <p:spPr>
          <a:xfrm>
            <a:off x="9496718" y="6317556"/>
            <a:ext cx="6986731" cy="3802380"/>
          </a:xfrm>
          <a:prstGeom prst="rect">
            <a:avLst/>
          </a:prstGeom>
        </p:spPr>
        <p:txBody>
          <a:bodyPr lIns="0" tIns="0" rIns="0" bIns="0" rtlCol="0" anchor="t">
            <a:spAutoFit/>
          </a:bodyPr>
          <a:lstStyle/>
          <a:p>
            <a:pPr algn="just">
              <a:lnSpc>
                <a:spcPts val="2700"/>
              </a:lnSpc>
            </a:pPr>
            <a:r>
              <a:rPr lang="en-US" sz="2700">
                <a:solidFill>
                  <a:srgbClr val="0A0147"/>
                </a:solidFill>
                <a:latin typeface="Glacial Indifference"/>
                <a:ea typeface="Glacial Indifference"/>
                <a:cs typeface="Glacial Indifference"/>
                <a:sym typeface="Glacial Indifference"/>
              </a:rPr>
              <a:t>1-Payload: Overwhelms h1 by sending a high volume of SYN packets to port 8080.</a:t>
            </a:r>
          </a:p>
          <a:p>
            <a:pPr algn="just">
              <a:lnSpc>
                <a:spcPts val="2700"/>
              </a:lnSpc>
            </a:pPr>
            <a:r>
              <a:rPr lang="en-US" sz="2700">
                <a:solidFill>
                  <a:srgbClr val="0A0147"/>
                </a:solidFill>
                <a:latin typeface="Glacial Indifference"/>
                <a:ea typeface="Glacial Indifference"/>
                <a:cs typeface="Glacial Indifference"/>
                <a:sym typeface="Glacial Indifference"/>
              </a:rPr>
              <a:t>2-Flood Mode: Maximizes impact by sending packets rapidly.</a:t>
            </a:r>
          </a:p>
          <a:p>
            <a:pPr algn="just">
              <a:lnSpc>
                <a:spcPts val="2700"/>
              </a:lnSpc>
            </a:pPr>
            <a:r>
              <a:rPr lang="en-US" sz="2700">
                <a:solidFill>
                  <a:srgbClr val="0A0147"/>
                </a:solidFill>
                <a:latin typeface="Glacial Indifference"/>
                <a:ea typeface="Glacial Indifference"/>
                <a:cs typeface="Glacial Indifference"/>
                <a:sym typeface="Glacial Indifference"/>
              </a:rPr>
              <a:t>3-Random Source IPs: Evades detection and filtering by the target.</a:t>
            </a:r>
          </a:p>
          <a:p>
            <a:pPr algn="just">
              <a:lnSpc>
                <a:spcPts val="2700"/>
              </a:lnSpc>
            </a:pPr>
            <a:r>
              <a:rPr lang="en-US" sz="2700">
                <a:solidFill>
                  <a:srgbClr val="0A0147"/>
                </a:solidFill>
                <a:latin typeface="Glacial Indifference"/>
                <a:ea typeface="Glacial Indifference"/>
                <a:cs typeface="Glacial Indifference"/>
                <a:sym typeface="Glacial Indifference"/>
              </a:rPr>
              <a:t>4-Data Size: Each packet includes 300 bytes of data, adding to the target's load.</a:t>
            </a:r>
          </a:p>
          <a:p>
            <a:pPr algn="just">
              <a:lnSpc>
                <a:spcPts val="2700"/>
              </a:lnSpc>
            </a:pPr>
            <a:r>
              <a:rPr lang="en-US" sz="2700">
                <a:solidFill>
                  <a:srgbClr val="0A0147"/>
                </a:solidFill>
                <a:latin typeface="Glacial Indifference"/>
                <a:ea typeface="Glacial Indifference"/>
                <a:cs typeface="Glacial Indifference"/>
                <a:sym typeface="Glacial Indifference"/>
              </a:rPr>
              <a:t>5-Verbose Output: Offers detailed feedback for monitoring and analysis.</a:t>
            </a:r>
          </a:p>
          <a:p>
            <a:pPr algn="just">
              <a:lnSpc>
                <a:spcPts val="2700"/>
              </a:lnSpc>
            </a:pPr>
            <a:endParaRPr lang="en-US" sz="2700">
              <a:solidFill>
                <a:srgbClr val="0A0147"/>
              </a:solidFill>
              <a:latin typeface="Glacial Indifference"/>
              <a:ea typeface="Glacial Indifference"/>
              <a:cs typeface="Glacial Indifference"/>
              <a:sym typeface="Glacial Indifference"/>
            </a:endParaRP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TextBox 3"/>
          <p:cNvSpPr txBox="1"/>
          <p:nvPr/>
        </p:nvSpPr>
        <p:spPr>
          <a:xfrm>
            <a:off x="8660375" y="3243632"/>
            <a:ext cx="8431595" cy="3975191"/>
          </a:xfrm>
          <a:prstGeom prst="rect">
            <a:avLst/>
          </a:prstGeom>
        </p:spPr>
        <p:txBody>
          <a:bodyPr lIns="0" tIns="0" rIns="0" bIns="0" rtlCol="0" anchor="t">
            <a:spAutoFit/>
          </a:bodyPr>
          <a:lstStyle/>
          <a:p>
            <a:pPr marL="756425" lvl="1" indent="-378212" algn="just">
              <a:lnSpc>
                <a:spcPts val="3503"/>
              </a:lnSpc>
              <a:buFont typeface="Arial"/>
              <a:buChar char="•"/>
            </a:pPr>
            <a:r>
              <a:rPr lang="en-US" sz="3503" dirty="0">
                <a:solidFill>
                  <a:srgbClr val="0A0147"/>
                </a:solidFill>
                <a:latin typeface="Glacial Indifference"/>
                <a:ea typeface="Glacial Indifference"/>
                <a:cs typeface="Glacial Indifference"/>
                <a:sym typeface="Glacial Indifference"/>
              </a:rPr>
              <a:t>Goal: Deliver the weapon to the target environment.</a:t>
            </a:r>
          </a:p>
          <a:p>
            <a:pPr marL="756425" lvl="1" indent="-378212" algn="just">
              <a:lnSpc>
                <a:spcPts val="3503"/>
              </a:lnSpc>
              <a:buFont typeface="Arial"/>
              <a:buChar char="•"/>
            </a:pPr>
            <a:r>
              <a:rPr lang="en-US" sz="3503" dirty="0">
                <a:solidFill>
                  <a:srgbClr val="0A0147"/>
                </a:solidFill>
                <a:latin typeface="Glacial Indifference"/>
                <a:ea typeface="Glacial Indifference"/>
                <a:cs typeface="Glacial Indifference"/>
                <a:sym typeface="Glacial Indifference"/>
              </a:rPr>
              <a:t>Action: Initiate the DoS attack from h16.</a:t>
            </a:r>
          </a:p>
          <a:p>
            <a:pPr marL="756425" lvl="1" indent="-378212" algn="just">
              <a:lnSpc>
                <a:spcPts val="3503"/>
              </a:lnSpc>
              <a:buFont typeface="Arial"/>
              <a:buChar char="•"/>
            </a:pPr>
            <a:r>
              <a:rPr lang="en-US" sz="3503" dirty="0">
                <a:solidFill>
                  <a:srgbClr val="0A0147"/>
                </a:solidFill>
                <a:latin typeface="Glacial Indifference"/>
                <a:ea typeface="Glacial Indifference"/>
                <a:cs typeface="Glacial Indifference"/>
                <a:sym typeface="Glacial Indifference"/>
              </a:rPr>
              <a:t>Details: Use hping3 to send a high volume of TCP packets to port 8080 on h1.</a:t>
            </a:r>
          </a:p>
          <a:p>
            <a:pPr algn="just">
              <a:lnSpc>
                <a:spcPts val="3503"/>
              </a:lnSpc>
            </a:pPr>
            <a:endParaRPr lang="en-US" sz="3503" dirty="0">
              <a:solidFill>
                <a:srgbClr val="0A0147"/>
              </a:solidFill>
              <a:latin typeface="Glacial Indifference"/>
              <a:ea typeface="Glacial Indifference"/>
              <a:cs typeface="Glacial Indifference"/>
              <a:sym typeface="Glacial Indifference"/>
            </a:endParaRPr>
          </a:p>
          <a:p>
            <a:pPr algn="just">
              <a:lnSpc>
                <a:spcPts val="3503"/>
              </a:lnSpc>
            </a:pPr>
            <a:endParaRPr lang="en-US" sz="3503" dirty="0">
              <a:solidFill>
                <a:srgbClr val="0A0147"/>
              </a:solidFill>
              <a:latin typeface="Glacial Indifference"/>
              <a:ea typeface="Glacial Indifference"/>
              <a:cs typeface="Glacial Indifference"/>
              <a:sym typeface="Glacial Indifference"/>
            </a:endParaRPr>
          </a:p>
          <a:p>
            <a:pPr algn="just">
              <a:lnSpc>
                <a:spcPts val="3503"/>
              </a:lnSpc>
            </a:pPr>
            <a:endParaRPr lang="en-US" sz="3503" dirty="0">
              <a:solidFill>
                <a:srgbClr val="0A0147"/>
              </a:solidFill>
              <a:latin typeface="Glacial Indifference"/>
              <a:ea typeface="Glacial Indifference"/>
              <a:cs typeface="Glacial Indifference"/>
              <a:sym typeface="Glacial Indifference"/>
            </a:endParaRPr>
          </a:p>
        </p:txBody>
      </p:sp>
      <p:sp>
        <p:nvSpPr>
          <p:cNvPr id="4" name="Freeform 4"/>
          <p:cNvSpPr/>
          <p:nvPr/>
        </p:nvSpPr>
        <p:spPr>
          <a:xfrm rot="-5720422">
            <a:off x="8553189" y="4330559"/>
            <a:ext cx="629035" cy="496195"/>
          </a:xfrm>
          <a:custGeom>
            <a:avLst/>
            <a:gdLst/>
            <a:ahLst/>
            <a:cxnLst/>
            <a:rect l="l" t="t" r="r" b="b"/>
            <a:pathLst>
              <a:path w="905169" h="481520">
                <a:moveTo>
                  <a:pt x="0" y="0"/>
                </a:moveTo>
                <a:lnTo>
                  <a:pt x="905169" y="0"/>
                </a:lnTo>
                <a:lnTo>
                  <a:pt x="905169" y="481520"/>
                </a:lnTo>
                <a:lnTo>
                  <a:pt x="0" y="481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5978693" y="9699508"/>
            <a:ext cx="1791313" cy="1771772"/>
          </a:xfrm>
          <a:custGeom>
            <a:avLst/>
            <a:gdLst/>
            <a:ahLst/>
            <a:cxnLst/>
            <a:rect l="l" t="t" r="r" b="b"/>
            <a:pathLst>
              <a:path w="1791313" h="1771772">
                <a:moveTo>
                  <a:pt x="0" y="0"/>
                </a:moveTo>
                <a:lnTo>
                  <a:pt x="1791313" y="0"/>
                </a:lnTo>
                <a:lnTo>
                  <a:pt x="1791313" y="1771772"/>
                </a:lnTo>
                <a:lnTo>
                  <a:pt x="0" y="17717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8660375" y="9421862"/>
            <a:ext cx="901094" cy="415636"/>
          </a:xfrm>
          <a:custGeom>
            <a:avLst/>
            <a:gdLst/>
            <a:ahLst/>
            <a:cxnLst/>
            <a:rect l="l" t="t" r="r" b="b"/>
            <a:pathLst>
              <a:path w="901094" h="415636">
                <a:moveTo>
                  <a:pt x="0" y="0"/>
                </a:moveTo>
                <a:lnTo>
                  <a:pt x="901094" y="0"/>
                </a:lnTo>
                <a:lnTo>
                  <a:pt x="901094" y="415637"/>
                </a:lnTo>
                <a:lnTo>
                  <a:pt x="0" y="415637"/>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8" name="Freeform 8"/>
          <p:cNvSpPr/>
          <p:nvPr/>
        </p:nvSpPr>
        <p:spPr>
          <a:xfrm>
            <a:off x="15707598" y="-257474"/>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8567555" y="1670382"/>
            <a:ext cx="1443712" cy="1360876"/>
          </a:xfrm>
          <a:custGeom>
            <a:avLst/>
            <a:gdLst/>
            <a:ahLst/>
            <a:cxnLst/>
            <a:rect l="l" t="t" r="r" b="b"/>
            <a:pathLst>
              <a:path w="1443712" h="1360876">
                <a:moveTo>
                  <a:pt x="0" y="0"/>
                </a:moveTo>
                <a:lnTo>
                  <a:pt x="1443713" y="0"/>
                </a:lnTo>
                <a:lnTo>
                  <a:pt x="1443713" y="1360876"/>
                </a:lnTo>
                <a:lnTo>
                  <a:pt x="0" y="1360876"/>
                </a:lnTo>
                <a:lnTo>
                  <a:pt x="0" y="0"/>
                </a:lnTo>
                <a:close/>
              </a:path>
            </a:pathLst>
          </a:custGeom>
          <a:blipFill>
            <a:blip r:embed="rId13"/>
            <a:stretch>
              <a:fillRect/>
            </a:stretch>
          </a:blipFill>
        </p:spPr>
        <p:txBody>
          <a:bodyPr/>
          <a:lstStyle/>
          <a:p>
            <a:endParaRPr lang="en-US"/>
          </a:p>
        </p:txBody>
      </p:sp>
      <p:sp>
        <p:nvSpPr>
          <p:cNvPr id="10" name="Freeform 10"/>
          <p:cNvSpPr/>
          <p:nvPr/>
        </p:nvSpPr>
        <p:spPr>
          <a:xfrm>
            <a:off x="146862" y="1568330"/>
            <a:ext cx="8292151" cy="5180278"/>
          </a:xfrm>
          <a:custGeom>
            <a:avLst/>
            <a:gdLst/>
            <a:ahLst/>
            <a:cxnLst/>
            <a:rect l="l" t="t" r="r" b="b"/>
            <a:pathLst>
              <a:path w="8292151" h="5180278">
                <a:moveTo>
                  <a:pt x="0" y="0"/>
                </a:moveTo>
                <a:lnTo>
                  <a:pt x="8292152" y="0"/>
                </a:lnTo>
                <a:lnTo>
                  <a:pt x="8292152" y="5180278"/>
                </a:lnTo>
                <a:lnTo>
                  <a:pt x="0" y="5180278"/>
                </a:lnTo>
                <a:lnTo>
                  <a:pt x="0" y="0"/>
                </a:lnTo>
                <a:close/>
              </a:path>
            </a:pathLst>
          </a:custGeom>
          <a:blipFill>
            <a:blip r:embed="rId14"/>
            <a:stretch>
              <a:fillRect r="-2409" b="-7183"/>
            </a:stretch>
          </a:blipFill>
        </p:spPr>
        <p:txBody>
          <a:bodyPr/>
          <a:lstStyle/>
          <a:p>
            <a:endParaRPr lang="en-US"/>
          </a:p>
        </p:txBody>
      </p:sp>
      <p:grpSp>
        <p:nvGrpSpPr>
          <p:cNvPr id="11" name="Group 11"/>
          <p:cNvGrpSpPr/>
          <p:nvPr/>
        </p:nvGrpSpPr>
        <p:grpSpPr>
          <a:xfrm>
            <a:off x="947738" y="3390084"/>
            <a:ext cx="246697" cy="532448"/>
            <a:chOff x="0" y="0"/>
            <a:chExt cx="328930" cy="709930"/>
          </a:xfrm>
        </p:grpSpPr>
        <p:sp>
          <p:nvSpPr>
            <p:cNvPr id="12" name="Freeform 12"/>
            <p:cNvSpPr/>
            <p:nvPr/>
          </p:nvSpPr>
          <p:spPr>
            <a:xfrm>
              <a:off x="31750" y="50800"/>
              <a:ext cx="251460" cy="609600"/>
            </a:xfrm>
            <a:custGeom>
              <a:avLst/>
              <a:gdLst/>
              <a:ahLst/>
              <a:cxnLst/>
              <a:rect l="l" t="t" r="r" b="b"/>
              <a:pathLst>
                <a:path w="251460" h="609600">
                  <a:moveTo>
                    <a:pt x="57150" y="19050"/>
                  </a:moveTo>
                  <a:cubicBezTo>
                    <a:pt x="60960" y="523240"/>
                    <a:pt x="74930" y="541020"/>
                    <a:pt x="69850" y="553720"/>
                  </a:cubicBezTo>
                  <a:cubicBezTo>
                    <a:pt x="67310" y="562610"/>
                    <a:pt x="57150" y="570230"/>
                    <a:pt x="50800" y="570230"/>
                  </a:cubicBezTo>
                  <a:cubicBezTo>
                    <a:pt x="44450" y="570230"/>
                    <a:pt x="36830" y="565150"/>
                    <a:pt x="33020" y="557530"/>
                  </a:cubicBezTo>
                  <a:cubicBezTo>
                    <a:pt x="21590" y="527050"/>
                    <a:pt x="64770" y="355600"/>
                    <a:pt x="77470" y="320040"/>
                  </a:cubicBezTo>
                  <a:cubicBezTo>
                    <a:pt x="81280" y="308610"/>
                    <a:pt x="81280" y="303530"/>
                    <a:pt x="88900" y="298450"/>
                  </a:cubicBezTo>
                  <a:cubicBezTo>
                    <a:pt x="99060" y="290830"/>
                    <a:pt x="124460" y="283210"/>
                    <a:pt x="140970" y="285750"/>
                  </a:cubicBezTo>
                  <a:cubicBezTo>
                    <a:pt x="158750" y="287020"/>
                    <a:pt x="177800" y="298450"/>
                    <a:pt x="191770" y="312420"/>
                  </a:cubicBezTo>
                  <a:cubicBezTo>
                    <a:pt x="209550" y="328930"/>
                    <a:pt x="222250" y="353060"/>
                    <a:pt x="232410" y="384810"/>
                  </a:cubicBezTo>
                  <a:cubicBezTo>
                    <a:pt x="246380" y="434340"/>
                    <a:pt x="251460" y="560070"/>
                    <a:pt x="245110" y="589280"/>
                  </a:cubicBezTo>
                  <a:cubicBezTo>
                    <a:pt x="243840" y="598170"/>
                    <a:pt x="241300" y="603250"/>
                    <a:pt x="237490" y="605790"/>
                  </a:cubicBezTo>
                  <a:cubicBezTo>
                    <a:pt x="232410" y="608330"/>
                    <a:pt x="218440" y="608330"/>
                    <a:pt x="214630" y="604520"/>
                  </a:cubicBezTo>
                  <a:cubicBezTo>
                    <a:pt x="209550" y="600710"/>
                    <a:pt x="207010" y="593090"/>
                    <a:pt x="207010" y="588010"/>
                  </a:cubicBezTo>
                  <a:cubicBezTo>
                    <a:pt x="208280" y="581660"/>
                    <a:pt x="217170" y="572770"/>
                    <a:pt x="223520" y="571500"/>
                  </a:cubicBezTo>
                  <a:cubicBezTo>
                    <a:pt x="228600" y="570230"/>
                    <a:pt x="237490" y="572770"/>
                    <a:pt x="240030" y="576580"/>
                  </a:cubicBezTo>
                  <a:cubicBezTo>
                    <a:pt x="243840" y="581660"/>
                    <a:pt x="246380" y="594360"/>
                    <a:pt x="242570" y="599440"/>
                  </a:cubicBezTo>
                  <a:cubicBezTo>
                    <a:pt x="240030" y="604520"/>
                    <a:pt x="227330" y="609600"/>
                    <a:pt x="220980" y="608330"/>
                  </a:cubicBezTo>
                  <a:cubicBezTo>
                    <a:pt x="215900" y="607060"/>
                    <a:pt x="212090" y="603250"/>
                    <a:pt x="208280" y="595630"/>
                  </a:cubicBezTo>
                  <a:cubicBezTo>
                    <a:pt x="196850" y="571500"/>
                    <a:pt x="213360" y="466090"/>
                    <a:pt x="200660" y="416560"/>
                  </a:cubicBezTo>
                  <a:cubicBezTo>
                    <a:pt x="189230" y="379730"/>
                    <a:pt x="167640" y="331470"/>
                    <a:pt x="148590" y="323850"/>
                  </a:cubicBezTo>
                  <a:cubicBezTo>
                    <a:pt x="135890" y="318770"/>
                    <a:pt x="119380" y="323850"/>
                    <a:pt x="109220" y="336550"/>
                  </a:cubicBezTo>
                  <a:cubicBezTo>
                    <a:pt x="83820" y="365760"/>
                    <a:pt x="86360" y="530860"/>
                    <a:pt x="68580" y="557530"/>
                  </a:cubicBezTo>
                  <a:cubicBezTo>
                    <a:pt x="63500" y="566420"/>
                    <a:pt x="55880" y="570230"/>
                    <a:pt x="50800" y="570230"/>
                  </a:cubicBezTo>
                  <a:cubicBezTo>
                    <a:pt x="44450" y="570230"/>
                    <a:pt x="38100" y="563880"/>
                    <a:pt x="33020" y="557530"/>
                  </a:cubicBezTo>
                  <a:cubicBezTo>
                    <a:pt x="25400" y="544830"/>
                    <a:pt x="22860" y="524510"/>
                    <a:pt x="19050" y="492760"/>
                  </a:cubicBezTo>
                  <a:cubicBezTo>
                    <a:pt x="10160" y="407670"/>
                    <a:pt x="0" y="71120"/>
                    <a:pt x="19050" y="19050"/>
                  </a:cubicBezTo>
                  <a:cubicBezTo>
                    <a:pt x="24130" y="7620"/>
                    <a:pt x="30480" y="1270"/>
                    <a:pt x="35560" y="0"/>
                  </a:cubicBezTo>
                  <a:cubicBezTo>
                    <a:pt x="43180" y="0"/>
                    <a:pt x="57150" y="19050"/>
                    <a:pt x="57150" y="19050"/>
                  </a:cubicBezTo>
                </a:path>
              </a:pathLst>
            </a:custGeom>
            <a:solidFill>
              <a:srgbClr val="FF0000"/>
            </a:solidFill>
            <a:ln cap="sq">
              <a:noFill/>
              <a:prstDash val="solid"/>
              <a:miter/>
            </a:ln>
          </p:spPr>
          <p:txBody>
            <a:bodyPr/>
            <a:lstStyle/>
            <a:p>
              <a:endParaRPr lang="en-US"/>
            </a:p>
          </p:txBody>
        </p:sp>
      </p:grpSp>
      <p:grpSp>
        <p:nvGrpSpPr>
          <p:cNvPr id="13" name="Group 13"/>
          <p:cNvGrpSpPr/>
          <p:nvPr/>
        </p:nvGrpSpPr>
        <p:grpSpPr>
          <a:xfrm>
            <a:off x="1168718" y="3470094"/>
            <a:ext cx="134302" cy="452438"/>
            <a:chOff x="0" y="0"/>
            <a:chExt cx="179070" cy="603250"/>
          </a:xfrm>
        </p:grpSpPr>
        <p:sp>
          <p:nvSpPr>
            <p:cNvPr id="14" name="Freeform 14"/>
            <p:cNvSpPr/>
            <p:nvPr/>
          </p:nvSpPr>
          <p:spPr>
            <a:xfrm>
              <a:off x="46990" y="46990"/>
              <a:ext cx="81280" cy="506730"/>
            </a:xfrm>
            <a:custGeom>
              <a:avLst/>
              <a:gdLst/>
              <a:ahLst/>
              <a:cxnLst/>
              <a:rect l="l" t="t" r="r" b="b"/>
              <a:pathLst>
                <a:path w="81280" h="506730">
                  <a:moveTo>
                    <a:pt x="41910" y="20320"/>
                  </a:moveTo>
                  <a:cubicBezTo>
                    <a:pt x="76200" y="499110"/>
                    <a:pt x="67310" y="505460"/>
                    <a:pt x="60960" y="505460"/>
                  </a:cubicBezTo>
                  <a:cubicBezTo>
                    <a:pt x="54610" y="505460"/>
                    <a:pt x="44450" y="496570"/>
                    <a:pt x="43180" y="490220"/>
                  </a:cubicBezTo>
                  <a:cubicBezTo>
                    <a:pt x="41910" y="483870"/>
                    <a:pt x="52070" y="468630"/>
                    <a:pt x="58420" y="467360"/>
                  </a:cubicBezTo>
                  <a:cubicBezTo>
                    <a:pt x="64770" y="467360"/>
                    <a:pt x="80010" y="478790"/>
                    <a:pt x="80010" y="485140"/>
                  </a:cubicBezTo>
                  <a:cubicBezTo>
                    <a:pt x="81280" y="490220"/>
                    <a:pt x="68580" y="504190"/>
                    <a:pt x="62230" y="505460"/>
                  </a:cubicBezTo>
                  <a:cubicBezTo>
                    <a:pt x="57150" y="506730"/>
                    <a:pt x="49530" y="502920"/>
                    <a:pt x="43180" y="492760"/>
                  </a:cubicBezTo>
                  <a:cubicBezTo>
                    <a:pt x="17780" y="449580"/>
                    <a:pt x="0" y="110490"/>
                    <a:pt x="3810" y="41910"/>
                  </a:cubicBezTo>
                  <a:cubicBezTo>
                    <a:pt x="5080" y="22860"/>
                    <a:pt x="5080" y="10160"/>
                    <a:pt x="11430" y="3810"/>
                  </a:cubicBezTo>
                  <a:cubicBezTo>
                    <a:pt x="16510" y="0"/>
                    <a:pt x="27940" y="1270"/>
                    <a:pt x="33020" y="3810"/>
                  </a:cubicBezTo>
                  <a:cubicBezTo>
                    <a:pt x="38100" y="6350"/>
                    <a:pt x="41910" y="20320"/>
                    <a:pt x="41910" y="20320"/>
                  </a:cubicBezTo>
                </a:path>
              </a:pathLst>
            </a:custGeom>
            <a:solidFill>
              <a:srgbClr val="FF0000"/>
            </a:solidFill>
            <a:ln cap="sq">
              <a:noFill/>
              <a:prstDash val="solid"/>
              <a:miter/>
            </a:ln>
          </p:spPr>
          <p:txBody>
            <a:bodyPr/>
            <a:lstStyle/>
            <a:p>
              <a:endParaRPr lang="en-US"/>
            </a:p>
          </p:txBody>
        </p:sp>
      </p:grpSp>
      <p:grpSp>
        <p:nvGrpSpPr>
          <p:cNvPr id="15" name="Group 15"/>
          <p:cNvGrpSpPr/>
          <p:nvPr/>
        </p:nvGrpSpPr>
        <p:grpSpPr>
          <a:xfrm>
            <a:off x="1235869" y="3470094"/>
            <a:ext cx="277178" cy="436245"/>
            <a:chOff x="0" y="0"/>
            <a:chExt cx="369570" cy="581660"/>
          </a:xfrm>
        </p:grpSpPr>
        <p:sp>
          <p:nvSpPr>
            <p:cNvPr id="16" name="Freeform 16"/>
            <p:cNvSpPr/>
            <p:nvPr/>
          </p:nvSpPr>
          <p:spPr>
            <a:xfrm>
              <a:off x="48260" y="49530"/>
              <a:ext cx="273050" cy="480060"/>
            </a:xfrm>
            <a:custGeom>
              <a:avLst/>
              <a:gdLst/>
              <a:ahLst/>
              <a:cxnLst/>
              <a:rect l="l" t="t" r="r" b="b"/>
              <a:pathLst>
                <a:path w="273050" h="480060">
                  <a:moveTo>
                    <a:pt x="20320" y="254000"/>
                  </a:moveTo>
                  <a:cubicBezTo>
                    <a:pt x="140970" y="266700"/>
                    <a:pt x="168910" y="289560"/>
                    <a:pt x="184150" y="306070"/>
                  </a:cubicBezTo>
                  <a:cubicBezTo>
                    <a:pt x="195580" y="318770"/>
                    <a:pt x="200660" y="331470"/>
                    <a:pt x="204470" y="345440"/>
                  </a:cubicBezTo>
                  <a:cubicBezTo>
                    <a:pt x="209550" y="360680"/>
                    <a:pt x="212090" y="379730"/>
                    <a:pt x="208280" y="397510"/>
                  </a:cubicBezTo>
                  <a:cubicBezTo>
                    <a:pt x="203200" y="419100"/>
                    <a:pt x="186690" y="454660"/>
                    <a:pt x="170180" y="467360"/>
                  </a:cubicBezTo>
                  <a:cubicBezTo>
                    <a:pt x="158750" y="476250"/>
                    <a:pt x="143510" y="480060"/>
                    <a:pt x="128270" y="480060"/>
                  </a:cubicBezTo>
                  <a:cubicBezTo>
                    <a:pt x="110490" y="478790"/>
                    <a:pt x="83820" y="471170"/>
                    <a:pt x="67310" y="455930"/>
                  </a:cubicBezTo>
                  <a:cubicBezTo>
                    <a:pt x="46990" y="439420"/>
                    <a:pt x="29210" y="408940"/>
                    <a:pt x="22860" y="379730"/>
                  </a:cubicBezTo>
                  <a:cubicBezTo>
                    <a:pt x="15240" y="349250"/>
                    <a:pt x="20320" y="312420"/>
                    <a:pt x="25400" y="278130"/>
                  </a:cubicBezTo>
                  <a:cubicBezTo>
                    <a:pt x="29210" y="242570"/>
                    <a:pt x="38100" y="203200"/>
                    <a:pt x="52070" y="172720"/>
                  </a:cubicBezTo>
                  <a:cubicBezTo>
                    <a:pt x="63500" y="147320"/>
                    <a:pt x="74930" y="129540"/>
                    <a:pt x="97790" y="106680"/>
                  </a:cubicBezTo>
                  <a:cubicBezTo>
                    <a:pt x="133350" y="72390"/>
                    <a:pt x="229870" y="1270"/>
                    <a:pt x="254000" y="1270"/>
                  </a:cubicBezTo>
                  <a:cubicBezTo>
                    <a:pt x="261620" y="0"/>
                    <a:pt x="267970" y="5080"/>
                    <a:pt x="269240" y="10160"/>
                  </a:cubicBezTo>
                  <a:cubicBezTo>
                    <a:pt x="273050" y="15240"/>
                    <a:pt x="271780" y="29210"/>
                    <a:pt x="267970" y="33020"/>
                  </a:cubicBezTo>
                  <a:cubicBezTo>
                    <a:pt x="262890" y="36830"/>
                    <a:pt x="243840" y="38100"/>
                    <a:pt x="240030" y="33020"/>
                  </a:cubicBezTo>
                  <a:cubicBezTo>
                    <a:pt x="234950" y="27940"/>
                    <a:pt x="236220" y="10160"/>
                    <a:pt x="241300" y="5080"/>
                  </a:cubicBezTo>
                  <a:cubicBezTo>
                    <a:pt x="245110" y="1270"/>
                    <a:pt x="259080" y="0"/>
                    <a:pt x="264160" y="3810"/>
                  </a:cubicBezTo>
                  <a:cubicBezTo>
                    <a:pt x="269240" y="7620"/>
                    <a:pt x="273050" y="20320"/>
                    <a:pt x="269240" y="30480"/>
                  </a:cubicBezTo>
                  <a:cubicBezTo>
                    <a:pt x="257810" y="57150"/>
                    <a:pt x="160020" y="97790"/>
                    <a:pt x="127000" y="129540"/>
                  </a:cubicBezTo>
                  <a:cubicBezTo>
                    <a:pt x="105410" y="151130"/>
                    <a:pt x="93980" y="168910"/>
                    <a:pt x="82550" y="193040"/>
                  </a:cubicBezTo>
                  <a:cubicBezTo>
                    <a:pt x="69850" y="223520"/>
                    <a:pt x="60960" y="264160"/>
                    <a:pt x="58420" y="297180"/>
                  </a:cubicBezTo>
                  <a:cubicBezTo>
                    <a:pt x="55880" y="328930"/>
                    <a:pt x="54610" y="363220"/>
                    <a:pt x="64770" y="388620"/>
                  </a:cubicBezTo>
                  <a:cubicBezTo>
                    <a:pt x="73660" y="410210"/>
                    <a:pt x="90170" y="431800"/>
                    <a:pt x="106680" y="439420"/>
                  </a:cubicBezTo>
                  <a:cubicBezTo>
                    <a:pt x="119380" y="445770"/>
                    <a:pt x="138430" y="447040"/>
                    <a:pt x="149860" y="440690"/>
                  </a:cubicBezTo>
                  <a:cubicBezTo>
                    <a:pt x="161290" y="431800"/>
                    <a:pt x="168910" y="400050"/>
                    <a:pt x="170180" y="382270"/>
                  </a:cubicBezTo>
                  <a:cubicBezTo>
                    <a:pt x="170180" y="365760"/>
                    <a:pt x="165100" y="350520"/>
                    <a:pt x="156210" y="336550"/>
                  </a:cubicBezTo>
                  <a:cubicBezTo>
                    <a:pt x="144780" y="320040"/>
                    <a:pt x="124460" y="302260"/>
                    <a:pt x="102870" y="294640"/>
                  </a:cubicBezTo>
                  <a:cubicBezTo>
                    <a:pt x="77470" y="284480"/>
                    <a:pt x="25400" y="299720"/>
                    <a:pt x="11430" y="289560"/>
                  </a:cubicBezTo>
                  <a:cubicBezTo>
                    <a:pt x="3810" y="284480"/>
                    <a:pt x="0" y="271780"/>
                    <a:pt x="2540" y="265430"/>
                  </a:cubicBezTo>
                  <a:cubicBezTo>
                    <a:pt x="3810" y="260350"/>
                    <a:pt x="20320" y="254000"/>
                    <a:pt x="20320" y="254000"/>
                  </a:cubicBezTo>
                </a:path>
              </a:pathLst>
            </a:custGeom>
            <a:solidFill>
              <a:srgbClr val="FF0000"/>
            </a:solidFill>
            <a:ln cap="sq">
              <a:noFill/>
              <a:prstDash val="solid"/>
              <a:miter/>
            </a:ln>
          </p:spPr>
          <p:txBody>
            <a:bodyPr/>
            <a:lstStyle/>
            <a:p>
              <a:endParaRPr lang="en-US"/>
            </a:p>
          </p:txBody>
        </p:sp>
      </p:grpSp>
      <p:grpSp>
        <p:nvGrpSpPr>
          <p:cNvPr id="17" name="Group 17"/>
          <p:cNvGrpSpPr/>
          <p:nvPr/>
        </p:nvGrpSpPr>
        <p:grpSpPr>
          <a:xfrm>
            <a:off x="7454741" y="3361033"/>
            <a:ext cx="275272" cy="410528"/>
            <a:chOff x="0" y="0"/>
            <a:chExt cx="367030" cy="547370"/>
          </a:xfrm>
        </p:grpSpPr>
        <p:sp>
          <p:nvSpPr>
            <p:cNvPr id="18" name="Freeform 18"/>
            <p:cNvSpPr/>
            <p:nvPr/>
          </p:nvSpPr>
          <p:spPr>
            <a:xfrm>
              <a:off x="34290" y="49530"/>
              <a:ext cx="287020" cy="448310"/>
            </a:xfrm>
            <a:custGeom>
              <a:avLst/>
              <a:gdLst/>
              <a:ahLst/>
              <a:cxnLst/>
              <a:rect l="l" t="t" r="r" b="b"/>
              <a:pathLst>
                <a:path w="287020" h="448310">
                  <a:moveTo>
                    <a:pt x="54610" y="19050"/>
                  </a:moveTo>
                  <a:cubicBezTo>
                    <a:pt x="68580" y="421640"/>
                    <a:pt x="63500" y="425450"/>
                    <a:pt x="57150" y="427990"/>
                  </a:cubicBezTo>
                  <a:cubicBezTo>
                    <a:pt x="52070" y="429260"/>
                    <a:pt x="41910" y="426720"/>
                    <a:pt x="38100" y="419100"/>
                  </a:cubicBezTo>
                  <a:cubicBezTo>
                    <a:pt x="27940" y="405130"/>
                    <a:pt x="31750" y="353060"/>
                    <a:pt x="35560" y="322580"/>
                  </a:cubicBezTo>
                  <a:cubicBezTo>
                    <a:pt x="39370" y="297180"/>
                    <a:pt x="43180" y="269240"/>
                    <a:pt x="58420" y="250190"/>
                  </a:cubicBezTo>
                  <a:cubicBezTo>
                    <a:pt x="72390" y="231140"/>
                    <a:pt x="99060" y="218440"/>
                    <a:pt x="121920" y="209550"/>
                  </a:cubicBezTo>
                  <a:cubicBezTo>
                    <a:pt x="143510" y="200660"/>
                    <a:pt x="173990" y="189230"/>
                    <a:pt x="193040" y="195580"/>
                  </a:cubicBezTo>
                  <a:cubicBezTo>
                    <a:pt x="213360" y="201930"/>
                    <a:pt x="227330" y="224790"/>
                    <a:pt x="240030" y="250190"/>
                  </a:cubicBezTo>
                  <a:cubicBezTo>
                    <a:pt x="261620" y="290830"/>
                    <a:pt x="287020" y="400050"/>
                    <a:pt x="280670" y="427990"/>
                  </a:cubicBezTo>
                  <a:cubicBezTo>
                    <a:pt x="279400" y="438150"/>
                    <a:pt x="273050" y="444500"/>
                    <a:pt x="266700" y="445770"/>
                  </a:cubicBezTo>
                  <a:cubicBezTo>
                    <a:pt x="261620" y="448310"/>
                    <a:pt x="248920" y="443230"/>
                    <a:pt x="246380" y="438150"/>
                  </a:cubicBezTo>
                  <a:cubicBezTo>
                    <a:pt x="242570" y="431800"/>
                    <a:pt x="247650" y="414020"/>
                    <a:pt x="252730" y="411480"/>
                  </a:cubicBezTo>
                  <a:cubicBezTo>
                    <a:pt x="259080" y="407670"/>
                    <a:pt x="275590" y="414020"/>
                    <a:pt x="279400" y="420370"/>
                  </a:cubicBezTo>
                  <a:cubicBezTo>
                    <a:pt x="281940" y="425450"/>
                    <a:pt x="279400" y="439420"/>
                    <a:pt x="274320" y="441960"/>
                  </a:cubicBezTo>
                  <a:cubicBezTo>
                    <a:pt x="269240" y="445770"/>
                    <a:pt x="254000" y="445770"/>
                    <a:pt x="246380" y="439420"/>
                  </a:cubicBezTo>
                  <a:cubicBezTo>
                    <a:pt x="236220" y="429260"/>
                    <a:pt x="245110" y="388620"/>
                    <a:pt x="238760" y="359410"/>
                  </a:cubicBezTo>
                  <a:cubicBezTo>
                    <a:pt x="229870" y="323850"/>
                    <a:pt x="215900" y="262890"/>
                    <a:pt x="199390" y="245110"/>
                  </a:cubicBezTo>
                  <a:cubicBezTo>
                    <a:pt x="193040" y="236220"/>
                    <a:pt x="186690" y="233680"/>
                    <a:pt x="176530" y="233680"/>
                  </a:cubicBezTo>
                  <a:cubicBezTo>
                    <a:pt x="156210" y="232410"/>
                    <a:pt x="105410" y="245110"/>
                    <a:pt x="86360" y="269240"/>
                  </a:cubicBezTo>
                  <a:cubicBezTo>
                    <a:pt x="63500" y="298450"/>
                    <a:pt x="82550" y="394970"/>
                    <a:pt x="71120" y="415290"/>
                  </a:cubicBezTo>
                  <a:cubicBezTo>
                    <a:pt x="67310" y="422910"/>
                    <a:pt x="63500" y="426720"/>
                    <a:pt x="57150" y="427990"/>
                  </a:cubicBezTo>
                  <a:cubicBezTo>
                    <a:pt x="52070" y="427990"/>
                    <a:pt x="43180" y="425450"/>
                    <a:pt x="38100" y="419100"/>
                  </a:cubicBezTo>
                  <a:cubicBezTo>
                    <a:pt x="27940" y="408940"/>
                    <a:pt x="26670" y="387350"/>
                    <a:pt x="22860" y="358140"/>
                  </a:cubicBezTo>
                  <a:cubicBezTo>
                    <a:pt x="13970" y="290830"/>
                    <a:pt x="0" y="62230"/>
                    <a:pt x="16510" y="19050"/>
                  </a:cubicBezTo>
                  <a:cubicBezTo>
                    <a:pt x="20320" y="7620"/>
                    <a:pt x="26670" y="1270"/>
                    <a:pt x="33020" y="1270"/>
                  </a:cubicBezTo>
                  <a:cubicBezTo>
                    <a:pt x="39370" y="0"/>
                    <a:pt x="54610" y="19050"/>
                    <a:pt x="54610" y="19050"/>
                  </a:cubicBezTo>
                </a:path>
              </a:pathLst>
            </a:custGeom>
            <a:solidFill>
              <a:srgbClr val="FF0000"/>
            </a:solidFill>
            <a:ln cap="sq">
              <a:noFill/>
              <a:prstDash val="solid"/>
              <a:miter/>
            </a:ln>
          </p:spPr>
          <p:txBody>
            <a:bodyPr/>
            <a:lstStyle/>
            <a:p>
              <a:endParaRPr lang="en-US"/>
            </a:p>
          </p:txBody>
        </p:sp>
      </p:grpSp>
      <p:grpSp>
        <p:nvGrpSpPr>
          <p:cNvPr id="19" name="Group 19"/>
          <p:cNvGrpSpPr/>
          <p:nvPr/>
        </p:nvGrpSpPr>
        <p:grpSpPr>
          <a:xfrm>
            <a:off x="7673080" y="3371510"/>
            <a:ext cx="172402" cy="400050"/>
            <a:chOff x="0" y="0"/>
            <a:chExt cx="229870" cy="533400"/>
          </a:xfrm>
        </p:grpSpPr>
        <p:sp>
          <p:nvSpPr>
            <p:cNvPr id="20" name="Freeform 20"/>
            <p:cNvSpPr/>
            <p:nvPr/>
          </p:nvSpPr>
          <p:spPr>
            <a:xfrm>
              <a:off x="52070" y="46990"/>
              <a:ext cx="138430" cy="436880"/>
            </a:xfrm>
            <a:custGeom>
              <a:avLst/>
              <a:gdLst/>
              <a:ahLst/>
              <a:cxnLst/>
              <a:rect l="l" t="t" r="r" b="b"/>
              <a:pathLst>
                <a:path w="138430" h="436880">
                  <a:moveTo>
                    <a:pt x="5080" y="245110"/>
                  </a:moveTo>
                  <a:cubicBezTo>
                    <a:pt x="0" y="177800"/>
                    <a:pt x="6350" y="135890"/>
                    <a:pt x="19050" y="104140"/>
                  </a:cubicBezTo>
                  <a:cubicBezTo>
                    <a:pt x="31750" y="69850"/>
                    <a:pt x="55880" y="11430"/>
                    <a:pt x="74930" y="3810"/>
                  </a:cubicBezTo>
                  <a:cubicBezTo>
                    <a:pt x="85090" y="0"/>
                    <a:pt x="96520" y="3810"/>
                    <a:pt x="104140" y="13970"/>
                  </a:cubicBezTo>
                  <a:cubicBezTo>
                    <a:pt x="124460" y="38100"/>
                    <a:pt x="123190" y="146050"/>
                    <a:pt x="127000" y="213360"/>
                  </a:cubicBezTo>
                  <a:cubicBezTo>
                    <a:pt x="130810" y="281940"/>
                    <a:pt x="138430" y="396240"/>
                    <a:pt x="125730" y="422910"/>
                  </a:cubicBezTo>
                  <a:cubicBezTo>
                    <a:pt x="123190" y="430530"/>
                    <a:pt x="118110" y="433070"/>
                    <a:pt x="113030" y="434340"/>
                  </a:cubicBezTo>
                  <a:cubicBezTo>
                    <a:pt x="107950" y="435610"/>
                    <a:pt x="95250" y="431800"/>
                    <a:pt x="91440" y="426720"/>
                  </a:cubicBezTo>
                  <a:cubicBezTo>
                    <a:pt x="88900" y="420370"/>
                    <a:pt x="90170" y="407670"/>
                    <a:pt x="93980" y="402590"/>
                  </a:cubicBezTo>
                  <a:cubicBezTo>
                    <a:pt x="97790" y="398780"/>
                    <a:pt x="106680" y="396240"/>
                    <a:pt x="111760" y="397510"/>
                  </a:cubicBezTo>
                  <a:cubicBezTo>
                    <a:pt x="116840" y="398780"/>
                    <a:pt x="125730" y="407670"/>
                    <a:pt x="127000" y="414020"/>
                  </a:cubicBezTo>
                  <a:cubicBezTo>
                    <a:pt x="128270" y="419100"/>
                    <a:pt x="124460" y="427990"/>
                    <a:pt x="120650" y="430530"/>
                  </a:cubicBezTo>
                  <a:cubicBezTo>
                    <a:pt x="116840" y="434340"/>
                    <a:pt x="107950" y="436880"/>
                    <a:pt x="102870" y="434340"/>
                  </a:cubicBezTo>
                  <a:cubicBezTo>
                    <a:pt x="97790" y="433070"/>
                    <a:pt x="92710" y="426720"/>
                    <a:pt x="88900" y="416560"/>
                  </a:cubicBezTo>
                  <a:cubicBezTo>
                    <a:pt x="78740" y="386080"/>
                    <a:pt x="92710" y="280670"/>
                    <a:pt x="88900" y="215900"/>
                  </a:cubicBezTo>
                  <a:cubicBezTo>
                    <a:pt x="85090" y="152400"/>
                    <a:pt x="68580" y="63500"/>
                    <a:pt x="69850" y="29210"/>
                  </a:cubicBezTo>
                  <a:cubicBezTo>
                    <a:pt x="69850" y="17780"/>
                    <a:pt x="69850" y="7620"/>
                    <a:pt x="74930" y="3810"/>
                  </a:cubicBezTo>
                  <a:cubicBezTo>
                    <a:pt x="80010" y="0"/>
                    <a:pt x="99060" y="2540"/>
                    <a:pt x="102870" y="8890"/>
                  </a:cubicBezTo>
                  <a:cubicBezTo>
                    <a:pt x="110490" y="24130"/>
                    <a:pt x="67310" y="85090"/>
                    <a:pt x="55880" y="118110"/>
                  </a:cubicBezTo>
                  <a:cubicBezTo>
                    <a:pt x="46990" y="146050"/>
                    <a:pt x="38100" y="171450"/>
                    <a:pt x="36830" y="194310"/>
                  </a:cubicBezTo>
                  <a:cubicBezTo>
                    <a:pt x="35560" y="213360"/>
                    <a:pt x="48260" y="236220"/>
                    <a:pt x="41910" y="246380"/>
                  </a:cubicBezTo>
                  <a:cubicBezTo>
                    <a:pt x="38100" y="254000"/>
                    <a:pt x="26670" y="260350"/>
                    <a:pt x="20320" y="260350"/>
                  </a:cubicBezTo>
                  <a:cubicBezTo>
                    <a:pt x="15240" y="259080"/>
                    <a:pt x="5080" y="245110"/>
                    <a:pt x="5080" y="245110"/>
                  </a:cubicBezTo>
                </a:path>
              </a:pathLst>
            </a:custGeom>
            <a:solidFill>
              <a:srgbClr val="FF0000"/>
            </a:solidFill>
            <a:ln cap="sq">
              <a:noFill/>
              <a:prstDash val="solid"/>
              <a:miter/>
            </a:ln>
          </p:spPr>
          <p:txBody>
            <a:bodyPr/>
            <a:lstStyle/>
            <a:p>
              <a:endParaRPr lang="en-US"/>
            </a:p>
          </p:txBody>
        </p:sp>
      </p:grpSp>
      <p:grpSp>
        <p:nvGrpSpPr>
          <p:cNvPr id="21" name="Group 21"/>
          <p:cNvGrpSpPr/>
          <p:nvPr/>
        </p:nvGrpSpPr>
        <p:grpSpPr>
          <a:xfrm>
            <a:off x="7673080" y="3656308"/>
            <a:ext cx="217170" cy="115252"/>
            <a:chOff x="0" y="0"/>
            <a:chExt cx="289560" cy="153670"/>
          </a:xfrm>
        </p:grpSpPr>
        <p:sp>
          <p:nvSpPr>
            <p:cNvPr id="22" name="Freeform 22"/>
            <p:cNvSpPr/>
            <p:nvPr/>
          </p:nvSpPr>
          <p:spPr>
            <a:xfrm>
              <a:off x="50800" y="50800"/>
              <a:ext cx="187960" cy="59690"/>
            </a:xfrm>
            <a:custGeom>
              <a:avLst/>
              <a:gdLst/>
              <a:ahLst/>
              <a:cxnLst/>
              <a:rect l="l" t="t" r="r" b="b"/>
              <a:pathLst>
                <a:path w="187960" h="59690">
                  <a:moveTo>
                    <a:pt x="19050" y="0"/>
                  </a:moveTo>
                  <a:cubicBezTo>
                    <a:pt x="184150" y="19050"/>
                    <a:pt x="187960" y="27940"/>
                    <a:pt x="187960" y="34290"/>
                  </a:cubicBezTo>
                  <a:cubicBezTo>
                    <a:pt x="185420" y="40640"/>
                    <a:pt x="171450" y="52070"/>
                    <a:pt x="165100" y="50800"/>
                  </a:cubicBezTo>
                  <a:cubicBezTo>
                    <a:pt x="158750" y="49530"/>
                    <a:pt x="148590" y="33020"/>
                    <a:pt x="149860" y="27940"/>
                  </a:cubicBezTo>
                  <a:cubicBezTo>
                    <a:pt x="151130" y="21590"/>
                    <a:pt x="167640" y="12700"/>
                    <a:pt x="173990" y="13970"/>
                  </a:cubicBezTo>
                  <a:cubicBezTo>
                    <a:pt x="179070" y="15240"/>
                    <a:pt x="187960" y="26670"/>
                    <a:pt x="187960" y="31750"/>
                  </a:cubicBezTo>
                  <a:cubicBezTo>
                    <a:pt x="186690" y="38100"/>
                    <a:pt x="177800" y="46990"/>
                    <a:pt x="167640" y="50800"/>
                  </a:cubicBezTo>
                  <a:cubicBezTo>
                    <a:pt x="140970" y="59690"/>
                    <a:pt x="38100" y="50800"/>
                    <a:pt x="15240" y="36830"/>
                  </a:cubicBezTo>
                  <a:cubicBezTo>
                    <a:pt x="5080" y="31750"/>
                    <a:pt x="0" y="22860"/>
                    <a:pt x="0" y="16510"/>
                  </a:cubicBezTo>
                  <a:cubicBezTo>
                    <a:pt x="1270" y="10160"/>
                    <a:pt x="19050" y="0"/>
                    <a:pt x="19050" y="0"/>
                  </a:cubicBezTo>
                </a:path>
              </a:pathLst>
            </a:custGeom>
            <a:solidFill>
              <a:srgbClr val="FF0000"/>
            </a:solidFill>
            <a:ln cap="sq">
              <a:noFill/>
              <a:prstDash val="solid"/>
              <a:miter/>
            </a:ln>
          </p:spPr>
          <p:txBody>
            <a:bodyPr/>
            <a:lstStyle/>
            <a:p>
              <a:endParaRPr lang="en-US"/>
            </a:p>
          </p:txBody>
        </p:sp>
      </p:grpSp>
      <p:sp>
        <p:nvSpPr>
          <p:cNvPr id="23" name="Freeform 23"/>
          <p:cNvSpPr/>
          <p:nvPr/>
        </p:nvSpPr>
        <p:spPr>
          <a:xfrm>
            <a:off x="584886" y="7218823"/>
            <a:ext cx="7854128" cy="2203039"/>
          </a:xfrm>
          <a:custGeom>
            <a:avLst/>
            <a:gdLst/>
            <a:ahLst/>
            <a:cxnLst/>
            <a:rect l="l" t="t" r="r" b="b"/>
            <a:pathLst>
              <a:path w="7854128" h="2203039">
                <a:moveTo>
                  <a:pt x="0" y="0"/>
                </a:moveTo>
                <a:lnTo>
                  <a:pt x="7854128" y="0"/>
                </a:lnTo>
                <a:lnTo>
                  <a:pt x="7854128" y="2203039"/>
                </a:lnTo>
                <a:lnTo>
                  <a:pt x="0" y="2203039"/>
                </a:lnTo>
                <a:lnTo>
                  <a:pt x="0" y="0"/>
                </a:lnTo>
                <a:close/>
              </a:path>
            </a:pathLst>
          </a:custGeom>
          <a:blipFill>
            <a:blip r:embed="rId15"/>
            <a:stretch>
              <a:fillRect b="-26926"/>
            </a:stretch>
          </a:blipFill>
        </p:spPr>
        <p:txBody>
          <a:bodyPr/>
          <a:lstStyle/>
          <a:p>
            <a:endParaRPr lang="en-US"/>
          </a:p>
        </p:txBody>
      </p:sp>
      <p:sp>
        <p:nvSpPr>
          <p:cNvPr id="24" name="TextBox 24"/>
          <p:cNvSpPr txBox="1"/>
          <p:nvPr/>
        </p:nvSpPr>
        <p:spPr>
          <a:xfrm>
            <a:off x="10206056" y="1805357"/>
            <a:ext cx="8458612" cy="1381125"/>
          </a:xfrm>
          <a:prstGeom prst="rect">
            <a:avLst/>
          </a:prstGeom>
        </p:spPr>
        <p:txBody>
          <a:bodyPr lIns="0" tIns="0" rIns="0" bIns="0" rtlCol="0" anchor="t">
            <a:spAutoFit/>
          </a:bodyPr>
          <a:lstStyle/>
          <a:p>
            <a:pPr algn="just">
              <a:lnSpc>
                <a:spcPts val="9000"/>
              </a:lnSpc>
            </a:pPr>
            <a:r>
              <a:rPr lang="en-US" sz="9000">
                <a:solidFill>
                  <a:srgbClr val="5383FF"/>
                </a:solidFill>
                <a:latin typeface="Impact"/>
                <a:ea typeface="Impact"/>
                <a:cs typeface="Impact"/>
                <a:sym typeface="Impact"/>
              </a:rPr>
              <a:t>DELIVERY</a:t>
            </a:r>
          </a:p>
        </p:txBody>
      </p:sp>
      <p:sp>
        <p:nvSpPr>
          <p:cNvPr id="25" name="TextBox 25"/>
          <p:cNvSpPr txBox="1"/>
          <p:nvPr/>
        </p:nvSpPr>
        <p:spPr>
          <a:xfrm>
            <a:off x="1664094" y="772636"/>
            <a:ext cx="2033764" cy="521593"/>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DOS ATTACK SCENARIO</a:t>
            </a:r>
          </a:p>
        </p:txBody>
      </p:sp>
      <p:sp>
        <p:nvSpPr>
          <p:cNvPr id="26" name="TextBox 26"/>
          <p:cNvSpPr txBox="1"/>
          <p:nvPr/>
        </p:nvSpPr>
        <p:spPr>
          <a:xfrm>
            <a:off x="9691209" y="6643211"/>
            <a:ext cx="6986731" cy="1402080"/>
          </a:xfrm>
          <a:prstGeom prst="rect">
            <a:avLst/>
          </a:prstGeom>
        </p:spPr>
        <p:txBody>
          <a:bodyPr lIns="0" tIns="0" rIns="0" bIns="0" rtlCol="0" anchor="t">
            <a:spAutoFit/>
          </a:bodyPr>
          <a:lstStyle/>
          <a:p>
            <a:pPr marL="582930" lvl="1" indent="-291465" algn="just">
              <a:lnSpc>
                <a:spcPts val="2700"/>
              </a:lnSpc>
              <a:buFont typeface="Arial"/>
              <a:buChar char="•"/>
            </a:pPr>
            <a:r>
              <a:rPr lang="en-US" sz="2700">
                <a:solidFill>
                  <a:srgbClr val="0A0147"/>
                </a:solidFill>
                <a:latin typeface="Glacial Indifference"/>
                <a:ea typeface="Glacial Indifference"/>
                <a:cs typeface="Glacial Indifference"/>
                <a:sym typeface="Glacial Indifference"/>
              </a:rPr>
              <a:t>When running the command of the attack on h16 ,the server flooded with tcp packets from random ip addresses.</a:t>
            </a:r>
          </a:p>
          <a:p>
            <a:pPr algn="just">
              <a:lnSpc>
                <a:spcPts val="2700"/>
              </a:lnSpc>
            </a:pPr>
            <a:endParaRPr lang="en-US" sz="2700">
              <a:solidFill>
                <a:srgbClr val="0A0147"/>
              </a:solidFill>
              <a:latin typeface="Glacial Indifference"/>
              <a:ea typeface="Glacial Indifference"/>
              <a:cs typeface="Glacial Indifference"/>
              <a:sym typeface="Glacial Indifference"/>
            </a:endParaRPr>
          </a:p>
        </p:txBody>
      </p:sp>
      <p:grpSp>
        <p:nvGrpSpPr>
          <p:cNvPr id="27" name="Group 27"/>
          <p:cNvGrpSpPr/>
          <p:nvPr/>
        </p:nvGrpSpPr>
        <p:grpSpPr>
          <a:xfrm>
            <a:off x="520065" y="8602028"/>
            <a:ext cx="2075498" cy="405765"/>
            <a:chOff x="0" y="0"/>
            <a:chExt cx="2767330" cy="541020"/>
          </a:xfrm>
        </p:grpSpPr>
        <p:sp>
          <p:nvSpPr>
            <p:cNvPr id="28" name="Freeform 28"/>
            <p:cNvSpPr/>
            <p:nvPr/>
          </p:nvSpPr>
          <p:spPr>
            <a:xfrm>
              <a:off x="36830" y="29210"/>
              <a:ext cx="2687320" cy="462280"/>
            </a:xfrm>
            <a:custGeom>
              <a:avLst/>
              <a:gdLst/>
              <a:ahLst/>
              <a:cxnLst/>
              <a:rect l="l" t="t" r="r" b="b"/>
              <a:pathLst>
                <a:path w="2687320" h="462280">
                  <a:moveTo>
                    <a:pt x="101600" y="38100"/>
                  </a:moveTo>
                  <a:cubicBezTo>
                    <a:pt x="1443990" y="63500"/>
                    <a:pt x="2231390" y="0"/>
                    <a:pt x="2414270" y="38100"/>
                  </a:cubicBezTo>
                  <a:cubicBezTo>
                    <a:pt x="2462530" y="48260"/>
                    <a:pt x="2466340" y="69850"/>
                    <a:pt x="2500630" y="77470"/>
                  </a:cubicBezTo>
                  <a:cubicBezTo>
                    <a:pt x="2545080" y="87630"/>
                    <a:pt x="2635250" y="68580"/>
                    <a:pt x="2661920" y="80010"/>
                  </a:cubicBezTo>
                  <a:cubicBezTo>
                    <a:pt x="2672080" y="85090"/>
                    <a:pt x="2677160" y="90170"/>
                    <a:pt x="2679700" y="100330"/>
                  </a:cubicBezTo>
                  <a:cubicBezTo>
                    <a:pt x="2687320" y="125730"/>
                    <a:pt x="2658110" y="200660"/>
                    <a:pt x="2654300" y="246380"/>
                  </a:cubicBezTo>
                  <a:cubicBezTo>
                    <a:pt x="2650490" y="284480"/>
                    <a:pt x="2655570" y="332740"/>
                    <a:pt x="2653030" y="355600"/>
                  </a:cubicBezTo>
                  <a:cubicBezTo>
                    <a:pt x="2651760" y="365760"/>
                    <a:pt x="2653030" y="370840"/>
                    <a:pt x="2647950" y="378460"/>
                  </a:cubicBezTo>
                  <a:cubicBezTo>
                    <a:pt x="2637790" y="391160"/>
                    <a:pt x="2614930" y="405130"/>
                    <a:pt x="2588260" y="412750"/>
                  </a:cubicBezTo>
                  <a:cubicBezTo>
                    <a:pt x="2545080" y="425450"/>
                    <a:pt x="2472690" y="420370"/>
                    <a:pt x="2401570" y="419100"/>
                  </a:cubicBezTo>
                  <a:cubicBezTo>
                    <a:pt x="2311400" y="417830"/>
                    <a:pt x="2199640" y="397510"/>
                    <a:pt x="2090420" y="402590"/>
                  </a:cubicBezTo>
                  <a:cubicBezTo>
                    <a:pt x="1968500" y="406400"/>
                    <a:pt x="1826260" y="443230"/>
                    <a:pt x="1703070" y="453390"/>
                  </a:cubicBezTo>
                  <a:cubicBezTo>
                    <a:pt x="1590040" y="461010"/>
                    <a:pt x="1459230" y="462280"/>
                    <a:pt x="1379220" y="459740"/>
                  </a:cubicBezTo>
                  <a:cubicBezTo>
                    <a:pt x="1332230" y="457200"/>
                    <a:pt x="1318260" y="450850"/>
                    <a:pt x="1266190" y="448310"/>
                  </a:cubicBezTo>
                  <a:cubicBezTo>
                    <a:pt x="1146810" y="443230"/>
                    <a:pt x="824230" y="458470"/>
                    <a:pt x="680720" y="453390"/>
                  </a:cubicBezTo>
                  <a:cubicBezTo>
                    <a:pt x="598170" y="450850"/>
                    <a:pt x="561340" y="440690"/>
                    <a:pt x="483870" y="436880"/>
                  </a:cubicBezTo>
                  <a:cubicBezTo>
                    <a:pt x="372110" y="430530"/>
                    <a:pt x="129540" y="441960"/>
                    <a:pt x="72390" y="430530"/>
                  </a:cubicBezTo>
                  <a:cubicBezTo>
                    <a:pt x="55880" y="427990"/>
                    <a:pt x="50800" y="427990"/>
                    <a:pt x="41910" y="419100"/>
                  </a:cubicBezTo>
                  <a:cubicBezTo>
                    <a:pt x="27940" y="403860"/>
                    <a:pt x="20320" y="369570"/>
                    <a:pt x="15240" y="332740"/>
                  </a:cubicBezTo>
                  <a:cubicBezTo>
                    <a:pt x="6350" y="275590"/>
                    <a:pt x="0" y="152400"/>
                    <a:pt x="13970" y="101600"/>
                  </a:cubicBezTo>
                  <a:cubicBezTo>
                    <a:pt x="21590" y="73660"/>
                    <a:pt x="33020" y="55880"/>
                    <a:pt x="49530" y="41910"/>
                  </a:cubicBezTo>
                  <a:cubicBezTo>
                    <a:pt x="64770" y="29210"/>
                    <a:pt x="93980" y="19050"/>
                    <a:pt x="107950" y="21590"/>
                  </a:cubicBezTo>
                  <a:cubicBezTo>
                    <a:pt x="115570" y="22860"/>
                    <a:pt x="123190" y="29210"/>
                    <a:pt x="125730" y="34290"/>
                  </a:cubicBezTo>
                  <a:cubicBezTo>
                    <a:pt x="128270" y="39370"/>
                    <a:pt x="125730" y="49530"/>
                    <a:pt x="121920" y="52070"/>
                  </a:cubicBezTo>
                  <a:cubicBezTo>
                    <a:pt x="116840" y="55880"/>
                    <a:pt x="93980" y="54610"/>
                    <a:pt x="91440" y="49530"/>
                  </a:cubicBezTo>
                  <a:cubicBezTo>
                    <a:pt x="87630" y="44450"/>
                    <a:pt x="99060" y="22860"/>
                    <a:pt x="105410" y="21590"/>
                  </a:cubicBezTo>
                  <a:cubicBezTo>
                    <a:pt x="110490" y="20320"/>
                    <a:pt x="121920" y="27940"/>
                    <a:pt x="125730" y="33020"/>
                  </a:cubicBezTo>
                  <a:cubicBezTo>
                    <a:pt x="127000" y="38100"/>
                    <a:pt x="127000" y="45720"/>
                    <a:pt x="123190" y="50800"/>
                  </a:cubicBezTo>
                  <a:cubicBezTo>
                    <a:pt x="115570" y="60960"/>
                    <a:pt x="77470" y="63500"/>
                    <a:pt x="66040" y="74930"/>
                  </a:cubicBezTo>
                  <a:cubicBezTo>
                    <a:pt x="58420" y="82550"/>
                    <a:pt x="55880" y="87630"/>
                    <a:pt x="52070" y="101600"/>
                  </a:cubicBezTo>
                  <a:cubicBezTo>
                    <a:pt x="43180" y="139700"/>
                    <a:pt x="45720" y="267970"/>
                    <a:pt x="52070" y="320040"/>
                  </a:cubicBezTo>
                  <a:cubicBezTo>
                    <a:pt x="57150" y="351790"/>
                    <a:pt x="49530" y="375920"/>
                    <a:pt x="72390" y="392430"/>
                  </a:cubicBezTo>
                  <a:cubicBezTo>
                    <a:pt x="123190" y="433070"/>
                    <a:pt x="373380" y="392430"/>
                    <a:pt x="485140" y="398780"/>
                  </a:cubicBezTo>
                  <a:cubicBezTo>
                    <a:pt x="562610" y="402590"/>
                    <a:pt x="593090" y="411480"/>
                    <a:pt x="680720" y="415290"/>
                  </a:cubicBezTo>
                  <a:cubicBezTo>
                    <a:pt x="861060" y="424180"/>
                    <a:pt x="1324610" y="424180"/>
                    <a:pt x="1510030" y="420370"/>
                  </a:cubicBezTo>
                  <a:cubicBezTo>
                    <a:pt x="1604010" y="419100"/>
                    <a:pt x="1643380" y="419100"/>
                    <a:pt x="1723390" y="412750"/>
                  </a:cubicBezTo>
                  <a:cubicBezTo>
                    <a:pt x="1828800" y="403860"/>
                    <a:pt x="1971040" y="368300"/>
                    <a:pt x="2090420" y="364490"/>
                  </a:cubicBezTo>
                  <a:cubicBezTo>
                    <a:pt x="2200910" y="359410"/>
                    <a:pt x="2324100" y="381000"/>
                    <a:pt x="2413000" y="381000"/>
                  </a:cubicBezTo>
                  <a:cubicBezTo>
                    <a:pt x="2476500" y="382270"/>
                    <a:pt x="2538730" y="384810"/>
                    <a:pt x="2574290" y="375920"/>
                  </a:cubicBezTo>
                  <a:cubicBezTo>
                    <a:pt x="2593340" y="370840"/>
                    <a:pt x="2606040" y="368300"/>
                    <a:pt x="2614930" y="355600"/>
                  </a:cubicBezTo>
                  <a:cubicBezTo>
                    <a:pt x="2627630" y="334010"/>
                    <a:pt x="2612390" y="280670"/>
                    <a:pt x="2616200" y="242570"/>
                  </a:cubicBezTo>
                  <a:cubicBezTo>
                    <a:pt x="2620010" y="201930"/>
                    <a:pt x="2659380" y="139700"/>
                    <a:pt x="2641600" y="116840"/>
                  </a:cubicBezTo>
                  <a:cubicBezTo>
                    <a:pt x="2621280" y="91440"/>
                    <a:pt x="2523490" y="123190"/>
                    <a:pt x="2481580" y="111760"/>
                  </a:cubicBezTo>
                  <a:cubicBezTo>
                    <a:pt x="2453640" y="104140"/>
                    <a:pt x="2453640" y="85090"/>
                    <a:pt x="2414270" y="76200"/>
                  </a:cubicBezTo>
                  <a:cubicBezTo>
                    <a:pt x="2249170" y="36830"/>
                    <a:pt x="1408430" y="99060"/>
                    <a:pt x="1029970" y="99060"/>
                  </a:cubicBezTo>
                  <a:cubicBezTo>
                    <a:pt x="765810" y="99060"/>
                    <a:pt x="530860" y="92710"/>
                    <a:pt x="358140" y="87630"/>
                  </a:cubicBezTo>
                  <a:cubicBezTo>
                    <a:pt x="251460" y="83820"/>
                    <a:pt x="129540" y="93980"/>
                    <a:pt x="97790" y="76200"/>
                  </a:cubicBezTo>
                  <a:cubicBezTo>
                    <a:pt x="87630" y="69850"/>
                    <a:pt x="82550" y="60960"/>
                    <a:pt x="82550" y="54610"/>
                  </a:cubicBezTo>
                  <a:cubicBezTo>
                    <a:pt x="83820" y="48260"/>
                    <a:pt x="101600" y="38100"/>
                    <a:pt x="101600" y="38100"/>
                  </a:cubicBezTo>
                </a:path>
              </a:pathLst>
            </a:custGeom>
            <a:solidFill>
              <a:srgbClr val="FF0000"/>
            </a:solidFill>
            <a:ln cap="sq">
              <a:noFill/>
              <a:prstDash val="solid"/>
              <a:miter/>
            </a:ln>
          </p:spPr>
          <p:txBody>
            <a:bodyPr/>
            <a:lstStyle/>
            <a:p>
              <a:endParaRPr lang="en-US"/>
            </a:p>
          </p:txBody>
        </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TextBox 3"/>
          <p:cNvSpPr txBox="1"/>
          <p:nvPr/>
        </p:nvSpPr>
        <p:spPr>
          <a:xfrm>
            <a:off x="1664094" y="1601702"/>
            <a:ext cx="15044006" cy="2316407"/>
          </a:xfrm>
          <a:prstGeom prst="rect">
            <a:avLst/>
          </a:prstGeom>
        </p:spPr>
        <p:txBody>
          <a:bodyPr lIns="0" tIns="0" rIns="0" bIns="0" rtlCol="0" anchor="t">
            <a:spAutoFit/>
          </a:bodyPr>
          <a:lstStyle/>
          <a:p>
            <a:pPr algn="ctr">
              <a:lnSpc>
                <a:spcPts val="8290"/>
              </a:lnSpc>
            </a:pPr>
            <a:r>
              <a:rPr lang="en-US" sz="8290">
                <a:solidFill>
                  <a:srgbClr val="5383FF"/>
                </a:solidFill>
                <a:latin typeface="Impact"/>
                <a:ea typeface="Impact"/>
                <a:cs typeface="Impact"/>
                <a:sym typeface="Impact"/>
              </a:rPr>
              <a:t>SECURITY ENHANCEMENT OF OPENFLOW NETWORKS</a:t>
            </a:r>
          </a:p>
        </p:txBody>
      </p:sp>
      <p:sp>
        <p:nvSpPr>
          <p:cNvPr id="4" name="Freeform 4"/>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664094" y="772636"/>
            <a:ext cx="2993423"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PHASE 1 </a:t>
            </a:r>
          </a:p>
        </p:txBody>
      </p:sp>
      <p:sp>
        <p:nvSpPr>
          <p:cNvPr id="6" name="Freeform 6"/>
          <p:cNvSpPr/>
          <p:nvPr/>
        </p:nvSpPr>
        <p:spPr>
          <a:xfrm>
            <a:off x="8219843" y="-1110225"/>
            <a:ext cx="2430974" cy="2404454"/>
          </a:xfrm>
          <a:custGeom>
            <a:avLst/>
            <a:gdLst/>
            <a:ahLst/>
            <a:cxnLst/>
            <a:rect l="l" t="t" r="r" b="b"/>
            <a:pathLst>
              <a:path w="2430974" h="2404454">
                <a:moveTo>
                  <a:pt x="0" y="0"/>
                </a:moveTo>
                <a:lnTo>
                  <a:pt x="2430973" y="0"/>
                </a:lnTo>
                <a:lnTo>
                  <a:pt x="2430973" y="2404453"/>
                </a:lnTo>
                <a:lnTo>
                  <a:pt x="0" y="2404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flipV="1">
            <a:off x="16686298" y="0"/>
            <a:ext cx="1601702" cy="1601702"/>
          </a:xfrm>
          <a:custGeom>
            <a:avLst/>
            <a:gdLst/>
            <a:ahLst/>
            <a:cxnLst/>
            <a:rect l="l" t="t" r="r" b="b"/>
            <a:pathLst>
              <a:path w="1601702" h="1601702">
                <a:moveTo>
                  <a:pt x="0" y="1601702"/>
                </a:moveTo>
                <a:lnTo>
                  <a:pt x="1601702" y="1601702"/>
                </a:lnTo>
                <a:lnTo>
                  <a:pt x="1601702" y="0"/>
                </a:lnTo>
                <a:lnTo>
                  <a:pt x="0" y="0"/>
                </a:lnTo>
                <a:lnTo>
                  <a:pt x="0" y="160170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9144000" y="9485372"/>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9" name="TextBox 9"/>
          <p:cNvSpPr txBox="1"/>
          <p:nvPr/>
        </p:nvSpPr>
        <p:spPr>
          <a:xfrm>
            <a:off x="-4927566" y="3921528"/>
            <a:ext cx="17206188" cy="962660"/>
          </a:xfrm>
          <a:prstGeom prst="rect">
            <a:avLst/>
          </a:prstGeom>
        </p:spPr>
        <p:txBody>
          <a:bodyPr lIns="0" tIns="0" rIns="0" bIns="0" rtlCol="0" anchor="t">
            <a:spAutoFit/>
          </a:bodyPr>
          <a:lstStyle/>
          <a:p>
            <a:pPr algn="ctr">
              <a:lnSpc>
                <a:spcPts val="7840"/>
              </a:lnSpc>
            </a:pPr>
            <a:r>
              <a:rPr lang="en-US" sz="5600">
                <a:solidFill>
                  <a:srgbClr val="000000"/>
                </a:solidFill>
                <a:latin typeface="Canva Sans Bold"/>
                <a:ea typeface="Canva Sans Bold"/>
                <a:cs typeface="Canva Sans Bold"/>
                <a:sym typeface="Canva Sans Bold"/>
              </a:rPr>
              <a:t>phase 1 </a:t>
            </a:r>
          </a:p>
        </p:txBody>
      </p:sp>
      <p:sp>
        <p:nvSpPr>
          <p:cNvPr id="10" name="AutoShape 10"/>
          <p:cNvSpPr/>
          <p:nvPr/>
        </p:nvSpPr>
        <p:spPr>
          <a:xfrm>
            <a:off x="7318749" y="4526683"/>
            <a:ext cx="1420869" cy="0"/>
          </a:xfrm>
          <a:prstGeom prst="line">
            <a:avLst/>
          </a:prstGeom>
          <a:ln w="95250" cap="flat">
            <a:solidFill>
              <a:srgbClr val="000000"/>
            </a:solidFill>
            <a:prstDash val="solid"/>
            <a:headEnd type="none" w="sm" len="sm"/>
            <a:tailEnd type="arrow" w="med" len="sm"/>
          </a:ln>
        </p:spPr>
        <p:txBody>
          <a:bodyPr/>
          <a:lstStyle/>
          <a:p>
            <a:endParaRPr lang="en-US"/>
          </a:p>
        </p:txBody>
      </p:sp>
      <p:sp>
        <p:nvSpPr>
          <p:cNvPr id="11" name="TextBox 11"/>
          <p:cNvSpPr txBox="1"/>
          <p:nvPr/>
        </p:nvSpPr>
        <p:spPr>
          <a:xfrm>
            <a:off x="2269281" y="5029200"/>
            <a:ext cx="2812494" cy="962660"/>
          </a:xfrm>
          <a:prstGeom prst="rect">
            <a:avLst/>
          </a:prstGeom>
        </p:spPr>
        <p:txBody>
          <a:bodyPr lIns="0" tIns="0" rIns="0" bIns="0" rtlCol="0" anchor="t">
            <a:spAutoFit/>
          </a:bodyPr>
          <a:lstStyle/>
          <a:p>
            <a:pPr algn="ctr">
              <a:lnSpc>
                <a:spcPts val="7839"/>
              </a:lnSpc>
            </a:pPr>
            <a:r>
              <a:rPr lang="en-US" sz="5599">
                <a:solidFill>
                  <a:srgbClr val="000000"/>
                </a:solidFill>
                <a:latin typeface="Canva Sans Bold"/>
                <a:ea typeface="Canva Sans Bold"/>
                <a:cs typeface="Canva Sans Bold"/>
                <a:sym typeface="Canva Sans Bold"/>
              </a:rPr>
              <a:t>phase 2 </a:t>
            </a:r>
          </a:p>
        </p:txBody>
      </p:sp>
      <p:sp>
        <p:nvSpPr>
          <p:cNvPr id="12" name="TextBox 12"/>
          <p:cNvSpPr txBox="1"/>
          <p:nvPr/>
        </p:nvSpPr>
        <p:spPr>
          <a:xfrm>
            <a:off x="2257315" y="6134735"/>
            <a:ext cx="2836426" cy="962660"/>
          </a:xfrm>
          <a:prstGeom prst="rect">
            <a:avLst/>
          </a:prstGeom>
        </p:spPr>
        <p:txBody>
          <a:bodyPr lIns="0" tIns="0" rIns="0" bIns="0" rtlCol="0" anchor="t">
            <a:spAutoFit/>
          </a:bodyPr>
          <a:lstStyle/>
          <a:p>
            <a:pPr algn="ctr">
              <a:lnSpc>
                <a:spcPts val="7839"/>
              </a:lnSpc>
            </a:pPr>
            <a:r>
              <a:rPr lang="en-US" sz="5599">
                <a:solidFill>
                  <a:srgbClr val="000000"/>
                </a:solidFill>
                <a:latin typeface="Canva Sans Bold"/>
                <a:ea typeface="Canva Sans Bold"/>
                <a:cs typeface="Canva Sans Bold"/>
                <a:sym typeface="Canva Sans Bold"/>
              </a:rPr>
              <a:t>phase 3 </a:t>
            </a:r>
          </a:p>
        </p:txBody>
      </p:sp>
      <p:sp>
        <p:nvSpPr>
          <p:cNvPr id="13" name="TextBox 13"/>
          <p:cNvSpPr txBox="1"/>
          <p:nvPr/>
        </p:nvSpPr>
        <p:spPr>
          <a:xfrm>
            <a:off x="2246183" y="7240271"/>
            <a:ext cx="2858691" cy="962660"/>
          </a:xfrm>
          <a:prstGeom prst="rect">
            <a:avLst/>
          </a:prstGeom>
        </p:spPr>
        <p:txBody>
          <a:bodyPr lIns="0" tIns="0" rIns="0" bIns="0" rtlCol="0" anchor="t">
            <a:spAutoFit/>
          </a:bodyPr>
          <a:lstStyle/>
          <a:p>
            <a:pPr algn="ctr">
              <a:lnSpc>
                <a:spcPts val="7839"/>
              </a:lnSpc>
            </a:pPr>
            <a:r>
              <a:rPr lang="en-US" sz="5599">
                <a:solidFill>
                  <a:srgbClr val="000000"/>
                </a:solidFill>
                <a:latin typeface="Canva Sans Bold"/>
                <a:ea typeface="Canva Sans Bold"/>
                <a:cs typeface="Canva Sans Bold"/>
                <a:sym typeface="Canva Sans Bold"/>
              </a:rPr>
              <a:t>phase 4 </a:t>
            </a:r>
          </a:p>
        </p:txBody>
      </p:sp>
      <p:sp>
        <p:nvSpPr>
          <p:cNvPr id="14" name="AutoShape 14"/>
          <p:cNvSpPr/>
          <p:nvPr/>
        </p:nvSpPr>
        <p:spPr>
          <a:xfrm>
            <a:off x="7318749" y="5634355"/>
            <a:ext cx="1420869" cy="0"/>
          </a:xfrm>
          <a:prstGeom prst="line">
            <a:avLst/>
          </a:prstGeom>
          <a:ln w="95250" cap="flat">
            <a:solidFill>
              <a:srgbClr val="000000"/>
            </a:solidFill>
            <a:prstDash val="solid"/>
            <a:headEnd type="none" w="sm" len="sm"/>
            <a:tailEnd type="arrow" w="med" len="sm"/>
          </a:ln>
        </p:spPr>
        <p:txBody>
          <a:bodyPr/>
          <a:lstStyle/>
          <a:p>
            <a:endParaRPr lang="en-US"/>
          </a:p>
        </p:txBody>
      </p:sp>
      <p:sp>
        <p:nvSpPr>
          <p:cNvPr id="15" name="AutoShape 15"/>
          <p:cNvSpPr/>
          <p:nvPr/>
        </p:nvSpPr>
        <p:spPr>
          <a:xfrm>
            <a:off x="7318749" y="6739890"/>
            <a:ext cx="1420869" cy="0"/>
          </a:xfrm>
          <a:prstGeom prst="line">
            <a:avLst/>
          </a:prstGeom>
          <a:ln w="95250" cap="flat">
            <a:solidFill>
              <a:srgbClr val="000000"/>
            </a:solidFill>
            <a:prstDash val="solid"/>
            <a:headEnd type="none" w="sm" len="sm"/>
            <a:tailEnd type="arrow" w="med" len="sm"/>
          </a:ln>
        </p:spPr>
        <p:txBody>
          <a:bodyPr/>
          <a:lstStyle/>
          <a:p>
            <a:endParaRPr lang="en-US"/>
          </a:p>
        </p:txBody>
      </p:sp>
      <p:sp>
        <p:nvSpPr>
          <p:cNvPr id="16" name="AutoShape 16"/>
          <p:cNvSpPr/>
          <p:nvPr/>
        </p:nvSpPr>
        <p:spPr>
          <a:xfrm>
            <a:off x="7318749" y="7845426"/>
            <a:ext cx="1420869" cy="0"/>
          </a:xfrm>
          <a:prstGeom prst="line">
            <a:avLst/>
          </a:prstGeom>
          <a:ln w="95250" cap="flat">
            <a:solidFill>
              <a:srgbClr val="000000"/>
            </a:solidFill>
            <a:prstDash val="solid"/>
            <a:headEnd type="none" w="sm" len="sm"/>
            <a:tailEnd type="arrow" w="med" len="sm"/>
          </a:ln>
        </p:spPr>
        <p:txBody>
          <a:bodyPr/>
          <a:lstStyle/>
          <a:p>
            <a:endParaRPr lang="en-US"/>
          </a:p>
        </p:txBody>
      </p:sp>
      <p:sp>
        <p:nvSpPr>
          <p:cNvPr id="17" name="TextBox 17"/>
          <p:cNvSpPr txBox="1"/>
          <p:nvPr/>
        </p:nvSpPr>
        <p:spPr>
          <a:xfrm>
            <a:off x="9274099" y="4072658"/>
            <a:ext cx="8213050" cy="688974"/>
          </a:xfrm>
          <a:prstGeom prst="rect">
            <a:avLst/>
          </a:prstGeom>
        </p:spPr>
        <p:txBody>
          <a:bodyPr lIns="0" tIns="0" rIns="0" bIns="0" rtlCol="0" anchor="t">
            <a:spAutoFit/>
          </a:bodyPr>
          <a:lstStyle/>
          <a:p>
            <a:pPr algn="ctr">
              <a:lnSpc>
                <a:spcPts val="5600"/>
              </a:lnSpc>
            </a:pPr>
            <a:r>
              <a:rPr lang="en-US" sz="4000">
                <a:solidFill>
                  <a:srgbClr val="000000"/>
                </a:solidFill>
                <a:latin typeface="Canva Sans Bold"/>
                <a:ea typeface="Canva Sans Bold"/>
                <a:cs typeface="Canva Sans Bold"/>
                <a:sym typeface="Canva Sans Bold"/>
              </a:rPr>
              <a:t>Implementation of SDN topology</a:t>
            </a:r>
          </a:p>
        </p:txBody>
      </p:sp>
      <p:sp>
        <p:nvSpPr>
          <p:cNvPr id="18" name="TextBox 18"/>
          <p:cNvSpPr txBox="1"/>
          <p:nvPr/>
        </p:nvSpPr>
        <p:spPr>
          <a:xfrm>
            <a:off x="9274009" y="5302886"/>
            <a:ext cx="6803529" cy="688974"/>
          </a:xfrm>
          <a:prstGeom prst="rect">
            <a:avLst/>
          </a:prstGeom>
        </p:spPr>
        <p:txBody>
          <a:bodyPr lIns="0" tIns="0" rIns="0" bIns="0" rtlCol="0" anchor="t">
            <a:spAutoFit/>
          </a:bodyPr>
          <a:lstStyle/>
          <a:p>
            <a:pPr algn="ctr">
              <a:lnSpc>
                <a:spcPts val="5600"/>
              </a:lnSpc>
            </a:pPr>
            <a:r>
              <a:rPr lang="en-US" sz="4000">
                <a:solidFill>
                  <a:srgbClr val="000000"/>
                </a:solidFill>
                <a:latin typeface="Canva Sans Bold"/>
                <a:ea typeface="Canva Sans Bold"/>
                <a:cs typeface="Canva Sans Bold"/>
                <a:sym typeface="Canva Sans Bold"/>
              </a:rPr>
              <a:t>Adding services to Network</a:t>
            </a:r>
          </a:p>
        </p:txBody>
      </p:sp>
      <p:sp>
        <p:nvSpPr>
          <p:cNvPr id="19" name="TextBox 19"/>
          <p:cNvSpPr txBox="1"/>
          <p:nvPr/>
        </p:nvSpPr>
        <p:spPr>
          <a:xfrm>
            <a:off x="9274099" y="6420485"/>
            <a:ext cx="8780622" cy="646429"/>
          </a:xfrm>
          <a:prstGeom prst="rect">
            <a:avLst/>
          </a:prstGeom>
        </p:spPr>
        <p:txBody>
          <a:bodyPr lIns="0" tIns="0" rIns="0" bIns="0" rtlCol="0" anchor="t">
            <a:spAutoFit/>
          </a:bodyPr>
          <a:lstStyle/>
          <a:p>
            <a:pPr algn="ctr">
              <a:lnSpc>
                <a:spcPts val="5320"/>
              </a:lnSpc>
            </a:pPr>
            <a:r>
              <a:rPr lang="en-US" sz="3800">
                <a:solidFill>
                  <a:srgbClr val="000000"/>
                </a:solidFill>
                <a:latin typeface="Canva Sans Bold"/>
                <a:ea typeface="Canva Sans Bold"/>
                <a:cs typeface="Canva Sans Bold"/>
                <a:sym typeface="Canva Sans Bold"/>
              </a:rPr>
              <a:t>DOS Attack simulation and Detection</a:t>
            </a:r>
          </a:p>
        </p:txBody>
      </p:sp>
      <p:sp>
        <p:nvSpPr>
          <p:cNvPr id="20" name="TextBox 20"/>
          <p:cNvSpPr txBox="1"/>
          <p:nvPr/>
        </p:nvSpPr>
        <p:spPr>
          <a:xfrm>
            <a:off x="9435211" y="7486014"/>
            <a:ext cx="6762155" cy="688974"/>
          </a:xfrm>
          <a:prstGeom prst="rect">
            <a:avLst/>
          </a:prstGeom>
        </p:spPr>
        <p:txBody>
          <a:bodyPr lIns="0" tIns="0" rIns="0" bIns="0" rtlCol="0" anchor="t">
            <a:spAutoFit/>
          </a:bodyPr>
          <a:lstStyle/>
          <a:p>
            <a:pPr algn="ctr">
              <a:lnSpc>
                <a:spcPts val="5600"/>
              </a:lnSpc>
            </a:pPr>
            <a:r>
              <a:rPr lang="en-US" sz="4000">
                <a:solidFill>
                  <a:srgbClr val="000000"/>
                </a:solidFill>
                <a:latin typeface="Canva Sans Bold"/>
                <a:ea typeface="Canva Sans Bold"/>
                <a:cs typeface="Canva Sans Bold"/>
                <a:sym typeface="Canva Sans Bold"/>
              </a:rPr>
              <a:t>Mitigation from DOS attack</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44136" y="9401114"/>
            <a:ext cx="1791313" cy="1771772"/>
          </a:xfrm>
          <a:custGeom>
            <a:avLst/>
            <a:gdLst/>
            <a:ahLst/>
            <a:cxnLst/>
            <a:rect l="l" t="t" r="r" b="b"/>
            <a:pathLst>
              <a:path w="1791313" h="1771772">
                <a:moveTo>
                  <a:pt x="0" y="0"/>
                </a:moveTo>
                <a:lnTo>
                  <a:pt x="1791313" y="0"/>
                </a:lnTo>
                <a:lnTo>
                  <a:pt x="1791313" y="1771772"/>
                </a:lnTo>
                <a:lnTo>
                  <a:pt x="0" y="1771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 name="Picture 4"/>
          <p:cNvPicPr>
            <a:picLocks noChangeAspect="1"/>
          </p:cNvPicPr>
          <p:nvPr/>
        </p:nvPicPr>
        <p:blipFill>
          <a:blip r:embed="rId5"/>
          <a:srcRect/>
          <a:stretch>
            <a:fillRect/>
          </a:stretch>
        </p:blipFill>
        <p:spPr>
          <a:xfrm>
            <a:off x="344666" y="1786307"/>
            <a:ext cx="948475" cy="1003677"/>
          </a:xfrm>
          <a:prstGeom prst="rect">
            <a:avLst/>
          </a:prstGeom>
        </p:spPr>
      </p:pic>
      <p:pic>
        <p:nvPicPr>
          <p:cNvPr id="5" name="Picture 5"/>
          <p:cNvPicPr>
            <a:picLocks noChangeAspect="1"/>
          </p:cNvPicPr>
          <p:nvPr/>
        </p:nvPicPr>
        <p:blipFill>
          <a:blip r:embed="rId6"/>
          <a:srcRect/>
          <a:stretch>
            <a:fillRect/>
          </a:stretch>
        </p:blipFill>
        <p:spPr>
          <a:xfrm>
            <a:off x="10362206" y="1740611"/>
            <a:ext cx="991658" cy="1049373"/>
          </a:xfrm>
          <a:prstGeom prst="rect">
            <a:avLst/>
          </a:prstGeom>
        </p:spPr>
      </p:pic>
      <p:pic>
        <p:nvPicPr>
          <p:cNvPr id="6" name="Picture 6"/>
          <p:cNvPicPr>
            <a:picLocks noChangeAspect="1"/>
          </p:cNvPicPr>
          <p:nvPr/>
        </p:nvPicPr>
        <p:blipFill>
          <a:blip r:embed="rId7"/>
          <a:srcRect/>
          <a:stretch>
            <a:fillRect/>
          </a:stretch>
        </p:blipFill>
        <p:spPr>
          <a:xfrm>
            <a:off x="3100802" y="6666182"/>
            <a:ext cx="973053" cy="1029686"/>
          </a:xfrm>
          <a:prstGeom prst="rect">
            <a:avLst/>
          </a:prstGeom>
        </p:spPr>
      </p:pic>
      <p:sp>
        <p:nvSpPr>
          <p:cNvPr id="7" name="Freeform 7"/>
          <p:cNvSpPr/>
          <p:nvPr/>
        </p:nvSpPr>
        <p:spPr>
          <a:xfrm>
            <a:off x="1353902" y="1786307"/>
            <a:ext cx="9008304" cy="4479178"/>
          </a:xfrm>
          <a:custGeom>
            <a:avLst/>
            <a:gdLst/>
            <a:ahLst/>
            <a:cxnLst/>
            <a:rect l="l" t="t" r="r" b="b"/>
            <a:pathLst>
              <a:path w="9008304" h="4610324">
                <a:moveTo>
                  <a:pt x="0" y="0"/>
                </a:moveTo>
                <a:lnTo>
                  <a:pt x="9008304" y="0"/>
                </a:lnTo>
                <a:lnTo>
                  <a:pt x="9008304" y="4610324"/>
                </a:lnTo>
                <a:lnTo>
                  <a:pt x="0" y="4610324"/>
                </a:lnTo>
                <a:lnTo>
                  <a:pt x="0" y="0"/>
                </a:lnTo>
                <a:close/>
              </a:path>
            </a:pathLst>
          </a:custGeom>
          <a:blipFill>
            <a:blip r:embed="rId8"/>
            <a:stretch>
              <a:fillRect l="-550" r="-550" b="-5316"/>
            </a:stretch>
          </a:blipFill>
        </p:spPr>
        <p:txBody>
          <a:bodyPr/>
          <a:lstStyle/>
          <a:p>
            <a:endParaRPr lang="en-US"/>
          </a:p>
        </p:txBody>
      </p:sp>
      <p:sp>
        <p:nvSpPr>
          <p:cNvPr id="8" name="Freeform 8"/>
          <p:cNvSpPr/>
          <p:nvPr/>
        </p:nvSpPr>
        <p:spPr>
          <a:xfrm>
            <a:off x="11353864" y="1786307"/>
            <a:ext cx="6629298" cy="4437267"/>
          </a:xfrm>
          <a:custGeom>
            <a:avLst/>
            <a:gdLst/>
            <a:ahLst/>
            <a:cxnLst/>
            <a:rect l="l" t="t" r="r" b="b"/>
            <a:pathLst>
              <a:path w="6629298" h="4610324">
                <a:moveTo>
                  <a:pt x="0" y="0"/>
                </a:moveTo>
                <a:lnTo>
                  <a:pt x="6629298" y="0"/>
                </a:lnTo>
                <a:lnTo>
                  <a:pt x="6629298" y="4610324"/>
                </a:lnTo>
                <a:lnTo>
                  <a:pt x="0" y="4610324"/>
                </a:lnTo>
                <a:lnTo>
                  <a:pt x="0" y="0"/>
                </a:lnTo>
                <a:close/>
              </a:path>
            </a:pathLst>
          </a:custGeom>
          <a:blipFill>
            <a:blip r:embed="rId9"/>
            <a:stretch>
              <a:fillRect b="-6922"/>
            </a:stretch>
          </a:blipFill>
        </p:spPr>
        <p:txBody>
          <a:bodyPr/>
          <a:lstStyle/>
          <a:p>
            <a:endParaRPr lang="en-US"/>
          </a:p>
        </p:txBody>
      </p:sp>
      <p:sp>
        <p:nvSpPr>
          <p:cNvPr id="9" name="Freeform 9"/>
          <p:cNvSpPr/>
          <p:nvPr/>
        </p:nvSpPr>
        <p:spPr>
          <a:xfrm>
            <a:off x="4073855" y="6810356"/>
            <a:ext cx="9730339" cy="3079911"/>
          </a:xfrm>
          <a:custGeom>
            <a:avLst/>
            <a:gdLst/>
            <a:ahLst/>
            <a:cxnLst/>
            <a:rect l="l" t="t" r="r" b="b"/>
            <a:pathLst>
              <a:path w="9730339" h="3079911">
                <a:moveTo>
                  <a:pt x="0" y="0"/>
                </a:moveTo>
                <a:lnTo>
                  <a:pt x="9730339" y="0"/>
                </a:lnTo>
                <a:lnTo>
                  <a:pt x="9730339" y="3079911"/>
                </a:lnTo>
                <a:lnTo>
                  <a:pt x="0" y="3079911"/>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2149036" y="405182"/>
            <a:ext cx="16215164" cy="1057277"/>
          </a:xfrm>
          <a:prstGeom prst="rect">
            <a:avLst/>
          </a:prstGeom>
        </p:spPr>
        <p:txBody>
          <a:bodyPr lIns="0" tIns="0" rIns="0" bIns="0" rtlCol="0" anchor="t">
            <a:spAutoFit/>
          </a:bodyPr>
          <a:lstStyle/>
          <a:p>
            <a:pPr algn="just">
              <a:lnSpc>
                <a:spcPts val="9000"/>
              </a:lnSpc>
            </a:pPr>
            <a:r>
              <a:rPr lang="en-US" sz="7200" dirty="0">
                <a:solidFill>
                  <a:srgbClr val="5383FF"/>
                </a:solidFill>
                <a:latin typeface="Impact"/>
                <a:ea typeface="Impact"/>
                <a:cs typeface="Impact"/>
                <a:sym typeface="Impact"/>
              </a:rPr>
              <a:t>DETECTION AND CAPTURE OF THE ATTACK</a:t>
            </a:r>
          </a:p>
        </p:txBody>
      </p:sp>
      <p:sp>
        <p:nvSpPr>
          <p:cNvPr id="11" name="Freeform 11"/>
          <p:cNvSpPr/>
          <p:nvPr/>
        </p:nvSpPr>
        <p:spPr>
          <a:xfrm>
            <a:off x="15467987" y="9401114"/>
            <a:ext cx="1791313" cy="1771772"/>
          </a:xfrm>
          <a:custGeom>
            <a:avLst/>
            <a:gdLst/>
            <a:ahLst/>
            <a:cxnLst/>
            <a:rect l="l" t="t" r="r" b="b"/>
            <a:pathLst>
              <a:path w="1791313" h="1771772">
                <a:moveTo>
                  <a:pt x="0" y="0"/>
                </a:moveTo>
                <a:lnTo>
                  <a:pt x="1791313" y="0"/>
                </a:lnTo>
                <a:lnTo>
                  <a:pt x="1791313" y="1771772"/>
                </a:lnTo>
                <a:lnTo>
                  <a:pt x="0" y="1771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4569836" y="6303116"/>
            <a:ext cx="2148034" cy="481986"/>
          </a:xfrm>
          <a:prstGeom prst="rect">
            <a:avLst/>
          </a:prstGeom>
        </p:spPr>
        <p:txBody>
          <a:bodyPr wrap="square" lIns="0" tIns="0" rIns="0" bIns="0" rtlCol="0" anchor="t">
            <a:spAutoFit/>
          </a:bodyPr>
          <a:lstStyle/>
          <a:p>
            <a:pPr algn="ctr">
              <a:lnSpc>
                <a:spcPts val="3905"/>
              </a:lnSpc>
            </a:pPr>
            <a:r>
              <a:rPr lang="en-US" sz="2789" dirty="0">
                <a:solidFill>
                  <a:srgbClr val="000000"/>
                </a:solidFill>
                <a:latin typeface="Open Sans Bold"/>
                <a:ea typeface="Open Sans Bold"/>
                <a:cs typeface="Open Sans Bold"/>
                <a:sym typeface="Open Sans Bold"/>
              </a:rPr>
              <a:t>Wireshark</a:t>
            </a:r>
          </a:p>
        </p:txBody>
      </p:sp>
      <p:sp>
        <p:nvSpPr>
          <p:cNvPr id="13" name="TextBox 13"/>
          <p:cNvSpPr txBox="1"/>
          <p:nvPr/>
        </p:nvSpPr>
        <p:spPr>
          <a:xfrm>
            <a:off x="13594496" y="6296713"/>
            <a:ext cx="2148034" cy="504318"/>
          </a:xfrm>
          <a:prstGeom prst="rect">
            <a:avLst/>
          </a:prstGeom>
        </p:spPr>
        <p:txBody>
          <a:bodyPr lIns="0" tIns="0" rIns="0" bIns="0" rtlCol="0" anchor="t">
            <a:spAutoFit/>
          </a:bodyPr>
          <a:lstStyle/>
          <a:p>
            <a:pPr algn="ctr">
              <a:lnSpc>
                <a:spcPts val="4198"/>
              </a:lnSpc>
            </a:pPr>
            <a:r>
              <a:rPr lang="en-US" sz="2999">
                <a:solidFill>
                  <a:srgbClr val="000000"/>
                </a:solidFill>
                <a:latin typeface="Open Sans Bold"/>
                <a:ea typeface="Open Sans Bold"/>
                <a:cs typeface="Open Sans Bold"/>
                <a:sym typeface="Open Sans Bold"/>
              </a:rPr>
              <a:t>TCPDUMP</a:t>
            </a:r>
          </a:p>
        </p:txBody>
      </p:sp>
      <p:sp>
        <p:nvSpPr>
          <p:cNvPr id="14" name="TextBox 14"/>
          <p:cNvSpPr txBox="1"/>
          <p:nvPr/>
        </p:nvSpPr>
        <p:spPr>
          <a:xfrm>
            <a:off x="8019849" y="9833117"/>
            <a:ext cx="1838351" cy="496312"/>
          </a:xfrm>
          <a:prstGeom prst="rect">
            <a:avLst/>
          </a:prstGeom>
        </p:spPr>
        <p:txBody>
          <a:bodyPr lIns="0" tIns="0" rIns="0" bIns="0" rtlCol="0" anchor="t">
            <a:spAutoFit/>
          </a:bodyPr>
          <a:lstStyle/>
          <a:p>
            <a:pPr algn="ctr">
              <a:lnSpc>
                <a:spcPts val="4037"/>
              </a:lnSpc>
            </a:pPr>
            <a:r>
              <a:rPr lang="en-US" sz="2883">
                <a:solidFill>
                  <a:srgbClr val="000000"/>
                </a:solidFill>
                <a:latin typeface="Open Sans Bold"/>
                <a:ea typeface="Open Sans Bold"/>
                <a:cs typeface="Open Sans Bold"/>
                <a:sym typeface="Open Sans Bold"/>
              </a:rPr>
              <a:t>FlowRules</a:t>
            </a:r>
          </a:p>
        </p:txBody>
      </p:sp>
      <p:grpSp>
        <p:nvGrpSpPr>
          <p:cNvPr id="15" name="Group 15"/>
          <p:cNvGrpSpPr/>
          <p:nvPr/>
        </p:nvGrpSpPr>
        <p:grpSpPr>
          <a:xfrm>
            <a:off x="6358890" y="7499985"/>
            <a:ext cx="1070610" cy="269558"/>
            <a:chOff x="0" y="0"/>
            <a:chExt cx="1427480" cy="359410"/>
          </a:xfrm>
        </p:grpSpPr>
        <p:sp>
          <p:nvSpPr>
            <p:cNvPr id="16" name="Freeform 16"/>
            <p:cNvSpPr/>
            <p:nvPr/>
          </p:nvSpPr>
          <p:spPr>
            <a:xfrm>
              <a:off x="29210" y="44450"/>
              <a:ext cx="1350010" cy="276860"/>
            </a:xfrm>
            <a:custGeom>
              <a:avLst/>
              <a:gdLst/>
              <a:ahLst/>
              <a:cxnLst/>
              <a:rect l="l" t="t" r="r" b="b"/>
              <a:pathLst>
                <a:path w="1350010" h="276860">
                  <a:moveTo>
                    <a:pt x="46990" y="66040"/>
                  </a:moveTo>
                  <a:cubicBezTo>
                    <a:pt x="81280" y="252730"/>
                    <a:pt x="152400" y="234950"/>
                    <a:pt x="240030" y="238760"/>
                  </a:cubicBezTo>
                  <a:cubicBezTo>
                    <a:pt x="441960" y="245110"/>
                    <a:pt x="1101090" y="229870"/>
                    <a:pt x="1240790" y="205740"/>
                  </a:cubicBezTo>
                  <a:cubicBezTo>
                    <a:pt x="1277620" y="199390"/>
                    <a:pt x="1297940" y="198120"/>
                    <a:pt x="1309370" y="182880"/>
                  </a:cubicBezTo>
                  <a:cubicBezTo>
                    <a:pt x="1320800" y="170180"/>
                    <a:pt x="1319530" y="142240"/>
                    <a:pt x="1315720" y="125730"/>
                  </a:cubicBezTo>
                  <a:cubicBezTo>
                    <a:pt x="1313180" y="111760"/>
                    <a:pt x="1306830" y="100330"/>
                    <a:pt x="1294130" y="88900"/>
                  </a:cubicBezTo>
                  <a:cubicBezTo>
                    <a:pt x="1275080" y="69850"/>
                    <a:pt x="1245870" y="46990"/>
                    <a:pt x="1198880" y="36830"/>
                  </a:cubicBezTo>
                  <a:cubicBezTo>
                    <a:pt x="1089660" y="12700"/>
                    <a:pt x="810260" y="64770"/>
                    <a:pt x="629920" y="68580"/>
                  </a:cubicBezTo>
                  <a:cubicBezTo>
                    <a:pt x="466090" y="72390"/>
                    <a:pt x="267970" y="58420"/>
                    <a:pt x="162560" y="63500"/>
                  </a:cubicBezTo>
                  <a:cubicBezTo>
                    <a:pt x="107950" y="66040"/>
                    <a:pt x="59690" y="85090"/>
                    <a:pt x="40640" y="76200"/>
                  </a:cubicBezTo>
                  <a:cubicBezTo>
                    <a:pt x="31750" y="72390"/>
                    <a:pt x="27940" y="64770"/>
                    <a:pt x="27940" y="59690"/>
                  </a:cubicBezTo>
                  <a:cubicBezTo>
                    <a:pt x="27940" y="54610"/>
                    <a:pt x="35560" y="48260"/>
                    <a:pt x="40640" y="48260"/>
                  </a:cubicBezTo>
                  <a:cubicBezTo>
                    <a:pt x="45720" y="48260"/>
                    <a:pt x="55880" y="57150"/>
                    <a:pt x="55880" y="62230"/>
                  </a:cubicBezTo>
                  <a:cubicBezTo>
                    <a:pt x="55880" y="66040"/>
                    <a:pt x="45720" y="77470"/>
                    <a:pt x="41910" y="76200"/>
                  </a:cubicBezTo>
                  <a:cubicBezTo>
                    <a:pt x="36830" y="76200"/>
                    <a:pt x="27940" y="58420"/>
                    <a:pt x="30480" y="53340"/>
                  </a:cubicBezTo>
                  <a:cubicBezTo>
                    <a:pt x="35560" y="44450"/>
                    <a:pt x="57150" y="43180"/>
                    <a:pt x="85090" y="40640"/>
                  </a:cubicBezTo>
                  <a:cubicBezTo>
                    <a:pt x="173990" y="30480"/>
                    <a:pt x="457200" y="45720"/>
                    <a:pt x="642620" y="40640"/>
                  </a:cubicBezTo>
                  <a:cubicBezTo>
                    <a:pt x="826770" y="34290"/>
                    <a:pt x="1109980" y="0"/>
                    <a:pt x="1193800" y="6350"/>
                  </a:cubicBezTo>
                  <a:cubicBezTo>
                    <a:pt x="1217930" y="8890"/>
                    <a:pt x="1224280" y="11430"/>
                    <a:pt x="1240790" y="17780"/>
                  </a:cubicBezTo>
                  <a:cubicBezTo>
                    <a:pt x="1262380" y="27940"/>
                    <a:pt x="1290320" y="44450"/>
                    <a:pt x="1308100" y="62230"/>
                  </a:cubicBezTo>
                  <a:cubicBezTo>
                    <a:pt x="1324610" y="81280"/>
                    <a:pt x="1343660" y="106680"/>
                    <a:pt x="1347470" y="130810"/>
                  </a:cubicBezTo>
                  <a:cubicBezTo>
                    <a:pt x="1350010" y="154940"/>
                    <a:pt x="1343660" y="189230"/>
                    <a:pt x="1327150" y="207010"/>
                  </a:cubicBezTo>
                  <a:cubicBezTo>
                    <a:pt x="1310640" y="224790"/>
                    <a:pt x="1286510" y="226060"/>
                    <a:pt x="1242060" y="233680"/>
                  </a:cubicBezTo>
                  <a:cubicBezTo>
                    <a:pt x="1087120" y="260350"/>
                    <a:pt x="396240" y="276860"/>
                    <a:pt x="198120" y="264160"/>
                  </a:cubicBezTo>
                  <a:cubicBezTo>
                    <a:pt x="116840" y="259080"/>
                    <a:pt x="58420" y="269240"/>
                    <a:pt x="29210" y="236220"/>
                  </a:cubicBezTo>
                  <a:cubicBezTo>
                    <a:pt x="0" y="203200"/>
                    <a:pt x="11430" y="88900"/>
                    <a:pt x="21590" y="66040"/>
                  </a:cubicBezTo>
                  <a:cubicBezTo>
                    <a:pt x="24130" y="58420"/>
                    <a:pt x="29210" y="54610"/>
                    <a:pt x="34290" y="54610"/>
                  </a:cubicBezTo>
                  <a:cubicBezTo>
                    <a:pt x="38100" y="54610"/>
                    <a:pt x="46990" y="66040"/>
                    <a:pt x="46990" y="66040"/>
                  </a:cubicBezTo>
                </a:path>
              </a:pathLst>
            </a:custGeom>
            <a:solidFill>
              <a:srgbClr val="E7191F"/>
            </a:solidFill>
            <a:ln cap="sq">
              <a:noFill/>
              <a:prstDash val="solid"/>
              <a:miter/>
            </a:ln>
          </p:spPr>
          <p:txBody>
            <a:bodyPr/>
            <a:lstStyle/>
            <a:p>
              <a:endParaRPr lang="en-US"/>
            </a:p>
          </p:txBody>
        </p:sp>
      </p:grpSp>
      <p:grpSp>
        <p:nvGrpSpPr>
          <p:cNvPr id="17" name="Group 17"/>
          <p:cNvGrpSpPr/>
          <p:nvPr/>
        </p:nvGrpSpPr>
        <p:grpSpPr>
          <a:xfrm>
            <a:off x="3785235" y="7583805"/>
            <a:ext cx="440055" cy="275272"/>
            <a:chOff x="0" y="0"/>
            <a:chExt cx="586740" cy="367030"/>
          </a:xfrm>
        </p:grpSpPr>
        <p:sp>
          <p:nvSpPr>
            <p:cNvPr id="18" name="Freeform 18"/>
            <p:cNvSpPr/>
            <p:nvPr/>
          </p:nvSpPr>
          <p:spPr>
            <a:xfrm>
              <a:off x="49530" y="38100"/>
              <a:ext cx="488950" cy="278130"/>
            </a:xfrm>
            <a:custGeom>
              <a:avLst/>
              <a:gdLst/>
              <a:ahLst/>
              <a:cxnLst/>
              <a:rect l="l" t="t" r="r" b="b"/>
              <a:pathLst>
                <a:path w="488950" h="278130">
                  <a:moveTo>
                    <a:pt x="8890" y="218440"/>
                  </a:moveTo>
                  <a:cubicBezTo>
                    <a:pt x="290830" y="142240"/>
                    <a:pt x="468630" y="91440"/>
                    <a:pt x="467360" y="69850"/>
                  </a:cubicBezTo>
                  <a:cubicBezTo>
                    <a:pt x="466090" y="53340"/>
                    <a:pt x="309880" y="57150"/>
                    <a:pt x="294640" y="38100"/>
                  </a:cubicBezTo>
                  <a:cubicBezTo>
                    <a:pt x="289560" y="31750"/>
                    <a:pt x="289560" y="20320"/>
                    <a:pt x="295910" y="15240"/>
                  </a:cubicBezTo>
                  <a:cubicBezTo>
                    <a:pt x="312420" y="0"/>
                    <a:pt x="431800" y="0"/>
                    <a:pt x="461010" y="12700"/>
                  </a:cubicBezTo>
                  <a:cubicBezTo>
                    <a:pt x="473710" y="17780"/>
                    <a:pt x="481330" y="27940"/>
                    <a:pt x="485140" y="38100"/>
                  </a:cubicBezTo>
                  <a:cubicBezTo>
                    <a:pt x="487680" y="50800"/>
                    <a:pt x="483870" y="62230"/>
                    <a:pt x="477520" y="81280"/>
                  </a:cubicBezTo>
                  <a:cubicBezTo>
                    <a:pt x="462280" y="123190"/>
                    <a:pt x="391160" y="257810"/>
                    <a:pt x="365760" y="273050"/>
                  </a:cubicBezTo>
                  <a:cubicBezTo>
                    <a:pt x="358140" y="278130"/>
                    <a:pt x="349250" y="276860"/>
                    <a:pt x="345440" y="274320"/>
                  </a:cubicBezTo>
                  <a:cubicBezTo>
                    <a:pt x="342900" y="271780"/>
                    <a:pt x="340360" y="261620"/>
                    <a:pt x="342900" y="259080"/>
                  </a:cubicBezTo>
                  <a:cubicBezTo>
                    <a:pt x="345440" y="255270"/>
                    <a:pt x="361950" y="252730"/>
                    <a:pt x="364490" y="255270"/>
                  </a:cubicBezTo>
                  <a:cubicBezTo>
                    <a:pt x="368300" y="259080"/>
                    <a:pt x="363220" y="276860"/>
                    <a:pt x="359410" y="276860"/>
                  </a:cubicBezTo>
                  <a:cubicBezTo>
                    <a:pt x="355600" y="278130"/>
                    <a:pt x="344170" y="269240"/>
                    <a:pt x="342900" y="260350"/>
                  </a:cubicBezTo>
                  <a:cubicBezTo>
                    <a:pt x="339090" y="231140"/>
                    <a:pt x="445770" y="106680"/>
                    <a:pt x="457200" y="69850"/>
                  </a:cubicBezTo>
                  <a:cubicBezTo>
                    <a:pt x="461010" y="55880"/>
                    <a:pt x="466090" y="45720"/>
                    <a:pt x="458470" y="38100"/>
                  </a:cubicBezTo>
                  <a:cubicBezTo>
                    <a:pt x="443230" y="21590"/>
                    <a:pt x="308610" y="53340"/>
                    <a:pt x="294640" y="38100"/>
                  </a:cubicBezTo>
                  <a:cubicBezTo>
                    <a:pt x="289560" y="33020"/>
                    <a:pt x="289560" y="19050"/>
                    <a:pt x="295910" y="15240"/>
                  </a:cubicBezTo>
                  <a:cubicBezTo>
                    <a:pt x="312420" y="1270"/>
                    <a:pt x="471170" y="33020"/>
                    <a:pt x="483870" y="53340"/>
                  </a:cubicBezTo>
                  <a:cubicBezTo>
                    <a:pt x="488950" y="62230"/>
                    <a:pt x="483870" y="73660"/>
                    <a:pt x="474980" y="83820"/>
                  </a:cubicBezTo>
                  <a:cubicBezTo>
                    <a:pt x="445770" y="116840"/>
                    <a:pt x="285750" y="172720"/>
                    <a:pt x="201930" y="200660"/>
                  </a:cubicBezTo>
                  <a:cubicBezTo>
                    <a:pt x="134620" y="222250"/>
                    <a:pt x="40640" y="248920"/>
                    <a:pt x="13970" y="243840"/>
                  </a:cubicBezTo>
                  <a:cubicBezTo>
                    <a:pt x="6350" y="241300"/>
                    <a:pt x="1270" y="237490"/>
                    <a:pt x="1270" y="233680"/>
                  </a:cubicBezTo>
                  <a:cubicBezTo>
                    <a:pt x="0" y="228600"/>
                    <a:pt x="8890" y="218440"/>
                    <a:pt x="8890" y="218440"/>
                  </a:cubicBezTo>
                </a:path>
              </a:pathLst>
            </a:custGeom>
            <a:solidFill>
              <a:srgbClr val="E7191F"/>
            </a:solidFill>
            <a:ln cap="sq">
              <a:noFill/>
              <a:prstDash val="solid"/>
              <a:miter/>
            </a:ln>
          </p:spPr>
          <p:txBody>
            <a:bodyPr/>
            <a:lstStyle/>
            <a:p>
              <a:endParaRPr lang="en-US"/>
            </a:p>
          </p:txBody>
        </p:sp>
      </p:grpSp>
      <p:grpSp>
        <p:nvGrpSpPr>
          <p:cNvPr id="19" name="Group 19"/>
          <p:cNvGrpSpPr/>
          <p:nvPr/>
        </p:nvGrpSpPr>
        <p:grpSpPr>
          <a:xfrm>
            <a:off x="11042332" y="7466647"/>
            <a:ext cx="941070" cy="300990"/>
            <a:chOff x="0" y="0"/>
            <a:chExt cx="1254760" cy="401320"/>
          </a:xfrm>
        </p:grpSpPr>
        <p:sp>
          <p:nvSpPr>
            <p:cNvPr id="20" name="Freeform 20"/>
            <p:cNvSpPr/>
            <p:nvPr/>
          </p:nvSpPr>
          <p:spPr>
            <a:xfrm>
              <a:off x="50800" y="41910"/>
              <a:ext cx="1158240" cy="311150"/>
            </a:xfrm>
            <a:custGeom>
              <a:avLst/>
              <a:gdLst/>
              <a:ahLst/>
              <a:cxnLst/>
              <a:rect l="l" t="t" r="r" b="b"/>
              <a:pathLst>
                <a:path w="1158240" h="311150">
                  <a:moveTo>
                    <a:pt x="35560" y="76200"/>
                  </a:moveTo>
                  <a:cubicBezTo>
                    <a:pt x="58420" y="245110"/>
                    <a:pt x="57150" y="252730"/>
                    <a:pt x="63500" y="257810"/>
                  </a:cubicBezTo>
                  <a:cubicBezTo>
                    <a:pt x="69850" y="264160"/>
                    <a:pt x="78740" y="262890"/>
                    <a:pt x="93980" y="264160"/>
                  </a:cubicBezTo>
                  <a:cubicBezTo>
                    <a:pt x="139700" y="270510"/>
                    <a:pt x="267970" y="280670"/>
                    <a:pt x="374650" y="280670"/>
                  </a:cubicBezTo>
                  <a:cubicBezTo>
                    <a:pt x="515620" y="280670"/>
                    <a:pt x="734060" y="252730"/>
                    <a:pt x="868680" y="252730"/>
                  </a:cubicBezTo>
                  <a:cubicBezTo>
                    <a:pt x="961390" y="252730"/>
                    <a:pt x="1065530" y="271780"/>
                    <a:pt x="1104900" y="267970"/>
                  </a:cubicBezTo>
                  <a:cubicBezTo>
                    <a:pt x="1117600" y="265430"/>
                    <a:pt x="1126490" y="267970"/>
                    <a:pt x="1130300" y="259080"/>
                  </a:cubicBezTo>
                  <a:cubicBezTo>
                    <a:pt x="1141730" y="240030"/>
                    <a:pt x="1112520" y="135890"/>
                    <a:pt x="1089660" y="102870"/>
                  </a:cubicBezTo>
                  <a:cubicBezTo>
                    <a:pt x="1075690" y="81280"/>
                    <a:pt x="1057910" y="71120"/>
                    <a:pt x="1036320" y="60960"/>
                  </a:cubicBezTo>
                  <a:cubicBezTo>
                    <a:pt x="1010920" y="49530"/>
                    <a:pt x="989330" y="43180"/>
                    <a:pt x="947420" y="38100"/>
                  </a:cubicBezTo>
                  <a:cubicBezTo>
                    <a:pt x="852170" y="24130"/>
                    <a:pt x="565150" y="22860"/>
                    <a:pt x="464820" y="30480"/>
                  </a:cubicBezTo>
                  <a:cubicBezTo>
                    <a:pt x="420370" y="34290"/>
                    <a:pt x="408940" y="43180"/>
                    <a:pt x="367030" y="48260"/>
                  </a:cubicBezTo>
                  <a:cubicBezTo>
                    <a:pt x="298450" y="54610"/>
                    <a:pt x="151130" y="41910"/>
                    <a:pt x="88900" y="53340"/>
                  </a:cubicBezTo>
                  <a:cubicBezTo>
                    <a:pt x="57150" y="58420"/>
                    <a:pt x="31750" y="80010"/>
                    <a:pt x="16510" y="77470"/>
                  </a:cubicBezTo>
                  <a:cubicBezTo>
                    <a:pt x="8890" y="76200"/>
                    <a:pt x="1270" y="71120"/>
                    <a:pt x="0" y="66040"/>
                  </a:cubicBezTo>
                  <a:cubicBezTo>
                    <a:pt x="0" y="60960"/>
                    <a:pt x="7620" y="50800"/>
                    <a:pt x="12700" y="50800"/>
                  </a:cubicBezTo>
                  <a:cubicBezTo>
                    <a:pt x="16510" y="50800"/>
                    <a:pt x="27940" y="64770"/>
                    <a:pt x="26670" y="68580"/>
                  </a:cubicBezTo>
                  <a:cubicBezTo>
                    <a:pt x="25400" y="72390"/>
                    <a:pt x="5080" y="74930"/>
                    <a:pt x="2540" y="71120"/>
                  </a:cubicBezTo>
                  <a:cubicBezTo>
                    <a:pt x="0" y="68580"/>
                    <a:pt x="1270" y="58420"/>
                    <a:pt x="6350" y="52070"/>
                  </a:cubicBezTo>
                  <a:cubicBezTo>
                    <a:pt x="17780" y="40640"/>
                    <a:pt x="53340" y="33020"/>
                    <a:pt x="88900" y="26670"/>
                  </a:cubicBezTo>
                  <a:cubicBezTo>
                    <a:pt x="152400" y="16510"/>
                    <a:pt x="284480" y="29210"/>
                    <a:pt x="353060" y="24130"/>
                  </a:cubicBezTo>
                  <a:cubicBezTo>
                    <a:pt x="398780" y="20320"/>
                    <a:pt x="415290" y="11430"/>
                    <a:pt x="466090" y="8890"/>
                  </a:cubicBezTo>
                  <a:cubicBezTo>
                    <a:pt x="571500" y="1270"/>
                    <a:pt x="858520" y="0"/>
                    <a:pt x="953770" y="12700"/>
                  </a:cubicBezTo>
                  <a:cubicBezTo>
                    <a:pt x="994410" y="17780"/>
                    <a:pt x="1014730" y="22860"/>
                    <a:pt x="1040130" y="33020"/>
                  </a:cubicBezTo>
                  <a:cubicBezTo>
                    <a:pt x="1061720" y="41910"/>
                    <a:pt x="1082040" y="50800"/>
                    <a:pt x="1097280" y="66040"/>
                  </a:cubicBezTo>
                  <a:cubicBezTo>
                    <a:pt x="1112520" y="81280"/>
                    <a:pt x="1123950" y="99060"/>
                    <a:pt x="1132840" y="123190"/>
                  </a:cubicBezTo>
                  <a:cubicBezTo>
                    <a:pt x="1145540" y="157480"/>
                    <a:pt x="1158240" y="227330"/>
                    <a:pt x="1153160" y="255270"/>
                  </a:cubicBezTo>
                  <a:cubicBezTo>
                    <a:pt x="1150620" y="269240"/>
                    <a:pt x="1144270" y="278130"/>
                    <a:pt x="1136650" y="284480"/>
                  </a:cubicBezTo>
                  <a:cubicBezTo>
                    <a:pt x="1127760" y="292100"/>
                    <a:pt x="1118870" y="293370"/>
                    <a:pt x="1102360" y="295910"/>
                  </a:cubicBezTo>
                  <a:cubicBezTo>
                    <a:pt x="1059180" y="300990"/>
                    <a:pt x="961390" y="280670"/>
                    <a:pt x="876300" y="280670"/>
                  </a:cubicBezTo>
                  <a:cubicBezTo>
                    <a:pt x="760730" y="280670"/>
                    <a:pt x="588010" y="303530"/>
                    <a:pt x="473710" y="307340"/>
                  </a:cubicBezTo>
                  <a:cubicBezTo>
                    <a:pt x="387350" y="309880"/>
                    <a:pt x="318770" y="311150"/>
                    <a:pt x="246380" y="307340"/>
                  </a:cubicBezTo>
                  <a:cubicBezTo>
                    <a:pt x="180340" y="304800"/>
                    <a:pt x="87630" y="306070"/>
                    <a:pt x="57150" y="289560"/>
                  </a:cubicBezTo>
                  <a:cubicBezTo>
                    <a:pt x="44450" y="281940"/>
                    <a:pt x="41910" y="274320"/>
                    <a:pt x="35560" y="262890"/>
                  </a:cubicBezTo>
                  <a:cubicBezTo>
                    <a:pt x="25400" y="242570"/>
                    <a:pt x="16510" y="209550"/>
                    <a:pt x="11430" y="179070"/>
                  </a:cubicBezTo>
                  <a:cubicBezTo>
                    <a:pt x="6350" y="146050"/>
                    <a:pt x="1270" y="88900"/>
                    <a:pt x="10160" y="73660"/>
                  </a:cubicBezTo>
                  <a:cubicBezTo>
                    <a:pt x="13970" y="66040"/>
                    <a:pt x="20320" y="62230"/>
                    <a:pt x="24130" y="63500"/>
                  </a:cubicBezTo>
                  <a:cubicBezTo>
                    <a:pt x="29210" y="63500"/>
                    <a:pt x="35560" y="76200"/>
                    <a:pt x="35560" y="76200"/>
                  </a:cubicBezTo>
                </a:path>
              </a:pathLst>
            </a:custGeom>
            <a:solidFill>
              <a:srgbClr val="E7191F"/>
            </a:solidFill>
            <a:ln cap="sq">
              <a:noFill/>
              <a:prstDash val="solid"/>
              <a:miter/>
            </a:ln>
          </p:spPr>
          <p:txBody>
            <a:bodyPr/>
            <a:lstStyle/>
            <a:p>
              <a:endParaRPr lang="en-US"/>
            </a:p>
          </p:txBody>
        </p:sp>
      </p:grpSp>
      <p:grpSp>
        <p:nvGrpSpPr>
          <p:cNvPr id="21" name="Group 21"/>
          <p:cNvGrpSpPr/>
          <p:nvPr/>
        </p:nvGrpSpPr>
        <p:grpSpPr>
          <a:xfrm>
            <a:off x="4726305" y="7499985"/>
            <a:ext cx="1215390" cy="2461260"/>
            <a:chOff x="0" y="0"/>
            <a:chExt cx="1620520" cy="3281680"/>
          </a:xfrm>
        </p:grpSpPr>
        <p:sp>
          <p:nvSpPr>
            <p:cNvPr id="22" name="Freeform 22"/>
            <p:cNvSpPr/>
            <p:nvPr/>
          </p:nvSpPr>
          <p:spPr>
            <a:xfrm>
              <a:off x="49530" y="45720"/>
              <a:ext cx="1680210" cy="3188970"/>
            </a:xfrm>
            <a:custGeom>
              <a:avLst/>
              <a:gdLst/>
              <a:ahLst/>
              <a:cxnLst/>
              <a:rect l="l" t="t" r="r" b="b"/>
              <a:pathLst>
                <a:path w="1680210" h="3188970">
                  <a:moveTo>
                    <a:pt x="107950" y="73660"/>
                  </a:moveTo>
                  <a:cubicBezTo>
                    <a:pt x="212090" y="52070"/>
                    <a:pt x="285750" y="60960"/>
                    <a:pt x="340360" y="57150"/>
                  </a:cubicBezTo>
                  <a:cubicBezTo>
                    <a:pt x="393700" y="52070"/>
                    <a:pt x="427990" y="36830"/>
                    <a:pt x="494030" y="31750"/>
                  </a:cubicBezTo>
                  <a:cubicBezTo>
                    <a:pt x="612140" y="21590"/>
                    <a:pt x="877570" y="40640"/>
                    <a:pt x="990600" y="30480"/>
                  </a:cubicBezTo>
                  <a:cubicBezTo>
                    <a:pt x="1050290" y="25400"/>
                    <a:pt x="1073150" y="8890"/>
                    <a:pt x="1126490" y="5080"/>
                  </a:cubicBezTo>
                  <a:cubicBezTo>
                    <a:pt x="1203960" y="0"/>
                    <a:pt x="1358900" y="2540"/>
                    <a:pt x="1409700" y="21590"/>
                  </a:cubicBezTo>
                  <a:cubicBezTo>
                    <a:pt x="1431290" y="30480"/>
                    <a:pt x="1438910" y="41910"/>
                    <a:pt x="1451610" y="57150"/>
                  </a:cubicBezTo>
                  <a:cubicBezTo>
                    <a:pt x="1465580" y="74930"/>
                    <a:pt x="1475740" y="100330"/>
                    <a:pt x="1484630" y="127000"/>
                  </a:cubicBezTo>
                  <a:cubicBezTo>
                    <a:pt x="1497330" y="158750"/>
                    <a:pt x="1504950" y="175260"/>
                    <a:pt x="1513840" y="238760"/>
                  </a:cubicBezTo>
                  <a:cubicBezTo>
                    <a:pt x="1553210" y="552450"/>
                    <a:pt x="1610360" y="2952750"/>
                    <a:pt x="1520190" y="3116580"/>
                  </a:cubicBezTo>
                  <a:cubicBezTo>
                    <a:pt x="1508760" y="3136900"/>
                    <a:pt x="1502410" y="3135630"/>
                    <a:pt x="1482090" y="3140710"/>
                  </a:cubicBezTo>
                  <a:cubicBezTo>
                    <a:pt x="1422400" y="3157220"/>
                    <a:pt x="1191260" y="3112770"/>
                    <a:pt x="1106170" y="3124200"/>
                  </a:cubicBezTo>
                  <a:cubicBezTo>
                    <a:pt x="1062990" y="3130550"/>
                    <a:pt x="1042670" y="3149600"/>
                    <a:pt x="1008380" y="3155950"/>
                  </a:cubicBezTo>
                  <a:cubicBezTo>
                    <a:pt x="969010" y="3164840"/>
                    <a:pt x="942340" y="3163570"/>
                    <a:pt x="883920" y="3167380"/>
                  </a:cubicBezTo>
                  <a:cubicBezTo>
                    <a:pt x="753110" y="3173730"/>
                    <a:pt x="360680" y="3182620"/>
                    <a:pt x="234950" y="3183890"/>
                  </a:cubicBezTo>
                  <a:cubicBezTo>
                    <a:pt x="182880" y="3185160"/>
                    <a:pt x="154940" y="3188970"/>
                    <a:pt x="124460" y="3183890"/>
                  </a:cubicBezTo>
                  <a:cubicBezTo>
                    <a:pt x="100330" y="3181350"/>
                    <a:pt x="82550" y="3173730"/>
                    <a:pt x="62230" y="3167380"/>
                  </a:cubicBezTo>
                  <a:cubicBezTo>
                    <a:pt x="45720" y="3163570"/>
                    <a:pt x="22860" y="3163570"/>
                    <a:pt x="12700" y="3153410"/>
                  </a:cubicBezTo>
                  <a:cubicBezTo>
                    <a:pt x="3810" y="3145790"/>
                    <a:pt x="2540" y="3134360"/>
                    <a:pt x="1270" y="3119120"/>
                  </a:cubicBezTo>
                  <a:cubicBezTo>
                    <a:pt x="0" y="3091180"/>
                    <a:pt x="21590" y="3051810"/>
                    <a:pt x="26670" y="3002280"/>
                  </a:cubicBezTo>
                  <a:cubicBezTo>
                    <a:pt x="35560" y="2918460"/>
                    <a:pt x="16510" y="2717800"/>
                    <a:pt x="27940" y="2656840"/>
                  </a:cubicBezTo>
                  <a:cubicBezTo>
                    <a:pt x="31750" y="2635250"/>
                    <a:pt x="39370" y="2637790"/>
                    <a:pt x="44450" y="2612390"/>
                  </a:cubicBezTo>
                  <a:cubicBezTo>
                    <a:pt x="63500" y="2503170"/>
                    <a:pt x="22860" y="1849120"/>
                    <a:pt x="43180" y="1708150"/>
                  </a:cubicBezTo>
                  <a:cubicBezTo>
                    <a:pt x="50800" y="1663700"/>
                    <a:pt x="63500" y="1668780"/>
                    <a:pt x="69850" y="1621790"/>
                  </a:cubicBezTo>
                  <a:cubicBezTo>
                    <a:pt x="95250" y="1442720"/>
                    <a:pt x="40640" y="535940"/>
                    <a:pt x="60960" y="280670"/>
                  </a:cubicBezTo>
                  <a:cubicBezTo>
                    <a:pt x="69850" y="176530"/>
                    <a:pt x="77470" y="85090"/>
                    <a:pt x="96520" y="63500"/>
                  </a:cubicBezTo>
                  <a:cubicBezTo>
                    <a:pt x="101600" y="57150"/>
                    <a:pt x="111760" y="55880"/>
                    <a:pt x="115570" y="58420"/>
                  </a:cubicBezTo>
                  <a:cubicBezTo>
                    <a:pt x="119380" y="59690"/>
                    <a:pt x="123190" y="69850"/>
                    <a:pt x="121920" y="73660"/>
                  </a:cubicBezTo>
                  <a:cubicBezTo>
                    <a:pt x="119380" y="77470"/>
                    <a:pt x="107950" y="83820"/>
                    <a:pt x="104140" y="82550"/>
                  </a:cubicBezTo>
                  <a:cubicBezTo>
                    <a:pt x="100330" y="81280"/>
                    <a:pt x="93980" y="68580"/>
                    <a:pt x="96520" y="64770"/>
                  </a:cubicBezTo>
                  <a:cubicBezTo>
                    <a:pt x="97790" y="60960"/>
                    <a:pt x="109220" y="55880"/>
                    <a:pt x="114300" y="57150"/>
                  </a:cubicBezTo>
                  <a:cubicBezTo>
                    <a:pt x="118110" y="59690"/>
                    <a:pt x="120650" y="63500"/>
                    <a:pt x="121920" y="72390"/>
                  </a:cubicBezTo>
                  <a:cubicBezTo>
                    <a:pt x="127000" y="100330"/>
                    <a:pt x="95250" y="181610"/>
                    <a:pt x="87630" y="281940"/>
                  </a:cubicBezTo>
                  <a:cubicBezTo>
                    <a:pt x="67310" y="534670"/>
                    <a:pt x="120650" y="1445260"/>
                    <a:pt x="95250" y="1623060"/>
                  </a:cubicBezTo>
                  <a:cubicBezTo>
                    <a:pt x="88900" y="1668780"/>
                    <a:pt x="77470" y="1663700"/>
                    <a:pt x="71120" y="1708150"/>
                  </a:cubicBezTo>
                  <a:cubicBezTo>
                    <a:pt x="50800" y="1849120"/>
                    <a:pt x="90170" y="2508250"/>
                    <a:pt x="69850" y="2614930"/>
                  </a:cubicBezTo>
                  <a:cubicBezTo>
                    <a:pt x="64770" y="2639060"/>
                    <a:pt x="57150" y="2635250"/>
                    <a:pt x="52070" y="2656840"/>
                  </a:cubicBezTo>
                  <a:cubicBezTo>
                    <a:pt x="40640" y="2716530"/>
                    <a:pt x="60960" y="2921000"/>
                    <a:pt x="52070" y="3002280"/>
                  </a:cubicBezTo>
                  <a:cubicBezTo>
                    <a:pt x="46990" y="3048000"/>
                    <a:pt x="30480" y="3084830"/>
                    <a:pt x="27940" y="3108960"/>
                  </a:cubicBezTo>
                  <a:cubicBezTo>
                    <a:pt x="26670" y="3121660"/>
                    <a:pt x="22860" y="3130550"/>
                    <a:pt x="29210" y="3138170"/>
                  </a:cubicBezTo>
                  <a:cubicBezTo>
                    <a:pt x="40640" y="3152140"/>
                    <a:pt x="76200" y="3153410"/>
                    <a:pt x="124460" y="3158490"/>
                  </a:cubicBezTo>
                  <a:cubicBezTo>
                    <a:pt x="256540" y="3169920"/>
                    <a:pt x="746760" y="3148330"/>
                    <a:pt x="891540" y="3140710"/>
                  </a:cubicBezTo>
                  <a:cubicBezTo>
                    <a:pt x="948690" y="3136900"/>
                    <a:pt x="972820" y="3136900"/>
                    <a:pt x="1009650" y="3129280"/>
                  </a:cubicBezTo>
                  <a:cubicBezTo>
                    <a:pt x="1043940" y="3121660"/>
                    <a:pt x="1070610" y="3103880"/>
                    <a:pt x="1104900" y="3098800"/>
                  </a:cubicBezTo>
                  <a:cubicBezTo>
                    <a:pt x="1144270" y="3092450"/>
                    <a:pt x="1196340" y="3094990"/>
                    <a:pt x="1234440" y="3098800"/>
                  </a:cubicBezTo>
                  <a:cubicBezTo>
                    <a:pt x="1267460" y="3101340"/>
                    <a:pt x="1289050" y="3112770"/>
                    <a:pt x="1323340" y="3115310"/>
                  </a:cubicBezTo>
                  <a:cubicBezTo>
                    <a:pt x="1371600" y="3117850"/>
                    <a:pt x="1447800" y="3153410"/>
                    <a:pt x="1493520" y="3105150"/>
                  </a:cubicBezTo>
                  <a:cubicBezTo>
                    <a:pt x="1680210" y="2907030"/>
                    <a:pt x="1526540" y="553720"/>
                    <a:pt x="1487170" y="240030"/>
                  </a:cubicBezTo>
                  <a:cubicBezTo>
                    <a:pt x="1479550" y="177800"/>
                    <a:pt x="1470660" y="161290"/>
                    <a:pt x="1459230" y="129540"/>
                  </a:cubicBezTo>
                  <a:cubicBezTo>
                    <a:pt x="1450340" y="102870"/>
                    <a:pt x="1437640" y="71120"/>
                    <a:pt x="1427480" y="59690"/>
                  </a:cubicBezTo>
                  <a:cubicBezTo>
                    <a:pt x="1421130" y="53340"/>
                    <a:pt x="1418590" y="52070"/>
                    <a:pt x="1409700" y="49530"/>
                  </a:cubicBezTo>
                  <a:cubicBezTo>
                    <a:pt x="1371600" y="38100"/>
                    <a:pt x="1205230" y="27940"/>
                    <a:pt x="1127760" y="31750"/>
                  </a:cubicBezTo>
                  <a:cubicBezTo>
                    <a:pt x="1074420" y="35560"/>
                    <a:pt x="1051560" y="52070"/>
                    <a:pt x="990600" y="57150"/>
                  </a:cubicBezTo>
                  <a:cubicBezTo>
                    <a:pt x="875030" y="68580"/>
                    <a:pt x="603250" y="48260"/>
                    <a:pt x="486410" y="58420"/>
                  </a:cubicBezTo>
                  <a:cubicBezTo>
                    <a:pt x="422910" y="63500"/>
                    <a:pt x="392430" y="78740"/>
                    <a:pt x="340360" y="82550"/>
                  </a:cubicBezTo>
                  <a:cubicBezTo>
                    <a:pt x="281940" y="88900"/>
                    <a:pt x="185420" y="77470"/>
                    <a:pt x="151130" y="85090"/>
                  </a:cubicBezTo>
                  <a:cubicBezTo>
                    <a:pt x="137160" y="88900"/>
                    <a:pt x="133350" y="97790"/>
                    <a:pt x="123190" y="99060"/>
                  </a:cubicBezTo>
                  <a:cubicBezTo>
                    <a:pt x="115570" y="100330"/>
                    <a:pt x="100330" y="99060"/>
                    <a:pt x="97790" y="93980"/>
                  </a:cubicBezTo>
                  <a:cubicBezTo>
                    <a:pt x="95250" y="90170"/>
                    <a:pt x="107950" y="73660"/>
                    <a:pt x="107950" y="73660"/>
                  </a:cubicBezTo>
                </a:path>
              </a:pathLst>
            </a:custGeom>
            <a:solidFill>
              <a:srgbClr val="E7191F"/>
            </a:solidFill>
            <a:ln cap="sq">
              <a:noFill/>
              <a:prstDash val="solid"/>
              <a:miter/>
            </a:ln>
          </p:spPr>
          <p:txBody>
            <a:bodyPr/>
            <a:lstStyle/>
            <a:p>
              <a:endParaRPr lang="en-US"/>
            </a:p>
          </p:txBody>
        </p:sp>
      </p:grpSp>
      <p:grpSp>
        <p:nvGrpSpPr>
          <p:cNvPr id="23" name="Group 23"/>
          <p:cNvGrpSpPr/>
          <p:nvPr/>
        </p:nvGrpSpPr>
        <p:grpSpPr>
          <a:xfrm>
            <a:off x="3637597" y="7690485"/>
            <a:ext cx="185738" cy="335280"/>
            <a:chOff x="0" y="0"/>
            <a:chExt cx="247650" cy="447040"/>
          </a:xfrm>
        </p:grpSpPr>
        <p:sp>
          <p:nvSpPr>
            <p:cNvPr id="24" name="Freeform 24"/>
            <p:cNvSpPr/>
            <p:nvPr/>
          </p:nvSpPr>
          <p:spPr>
            <a:xfrm>
              <a:off x="50800" y="49530"/>
              <a:ext cx="146050" cy="345440"/>
            </a:xfrm>
            <a:custGeom>
              <a:avLst/>
              <a:gdLst/>
              <a:ahLst/>
              <a:cxnLst/>
              <a:rect l="l" t="t" r="r" b="b"/>
              <a:pathLst>
                <a:path w="146050" h="345440">
                  <a:moveTo>
                    <a:pt x="0" y="128270"/>
                  </a:moveTo>
                  <a:cubicBezTo>
                    <a:pt x="30480" y="8890"/>
                    <a:pt x="34290" y="2540"/>
                    <a:pt x="40640" y="1270"/>
                  </a:cubicBezTo>
                  <a:cubicBezTo>
                    <a:pt x="44450" y="0"/>
                    <a:pt x="49530" y="0"/>
                    <a:pt x="54610" y="5080"/>
                  </a:cubicBezTo>
                  <a:cubicBezTo>
                    <a:pt x="67310" y="16510"/>
                    <a:pt x="83820" y="72390"/>
                    <a:pt x="90170" y="114300"/>
                  </a:cubicBezTo>
                  <a:cubicBezTo>
                    <a:pt x="97790" y="163830"/>
                    <a:pt x="74930" y="256540"/>
                    <a:pt x="92710" y="284480"/>
                  </a:cubicBezTo>
                  <a:cubicBezTo>
                    <a:pt x="102870" y="298450"/>
                    <a:pt x="135890" y="295910"/>
                    <a:pt x="135890" y="304800"/>
                  </a:cubicBezTo>
                  <a:cubicBezTo>
                    <a:pt x="137160" y="314960"/>
                    <a:pt x="82550" y="345440"/>
                    <a:pt x="67310" y="345440"/>
                  </a:cubicBezTo>
                  <a:cubicBezTo>
                    <a:pt x="59690" y="345440"/>
                    <a:pt x="50800" y="340360"/>
                    <a:pt x="50800" y="336550"/>
                  </a:cubicBezTo>
                  <a:cubicBezTo>
                    <a:pt x="50800" y="332740"/>
                    <a:pt x="66040" y="320040"/>
                    <a:pt x="69850" y="321310"/>
                  </a:cubicBezTo>
                  <a:cubicBezTo>
                    <a:pt x="72390" y="322580"/>
                    <a:pt x="76200" y="339090"/>
                    <a:pt x="72390" y="342900"/>
                  </a:cubicBezTo>
                  <a:cubicBezTo>
                    <a:pt x="69850" y="345440"/>
                    <a:pt x="57150" y="345440"/>
                    <a:pt x="53340" y="341630"/>
                  </a:cubicBezTo>
                  <a:cubicBezTo>
                    <a:pt x="50800" y="339090"/>
                    <a:pt x="49530" y="331470"/>
                    <a:pt x="53340" y="325120"/>
                  </a:cubicBezTo>
                  <a:cubicBezTo>
                    <a:pt x="59690" y="313690"/>
                    <a:pt x="99060" y="287020"/>
                    <a:pt x="116840" y="284480"/>
                  </a:cubicBezTo>
                  <a:cubicBezTo>
                    <a:pt x="128270" y="283210"/>
                    <a:pt x="144780" y="289560"/>
                    <a:pt x="144780" y="294640"/>
                  </a:cubicBezTo>
                  <a:cubicBezTo>
                    <a:pt x="146050" y="300990"/>
                    <a:pt x="120650" y="318770"/>
                    <a:pt x="107950" y="320040"/>
                  </a:cubicBezTo>
                  <a:cubicBezTo>
                    <a:pt x="95250" y="320040"/>
                    <a:pt x="78740" y="313690"/>
                    <a:pt x="69850" y="299720"/>
                  </a:cubicBezTo>
                  <a:cubicBezTo>
                    <a:pt x="52070" y="270510"/>
                    <a:pt x="74930" y="168910"/>
                    <a:pt x="67310" y="118110"/>
                  </a:cubicBezTo>
                  <a:cubicBezTo>
                    <a:pt x="59690" y="80010"/>
                    <a:pt x="35560" y="40640"/>
                    <a:pt x="34290" y="21590"/>
                  </a:cubicBezTo>
                  <a:cubicBezTo>
                    <a:pt x="33020" y="12700"/>
                    <a:pt x="34290" y="5080"/>
                    <a:pt x="38100" y="2540"/>
                  </a:cubicBezTo>
                  <a:cubicBezTo>
                    <a:pt x="40640" y="0"/>
                    <a:pt x="52070" y="0"/>
                    <a:pt x="54610" y="5080"/>
                  </a:cubicBezTo>
                  <a:cubicBezTo>
                    <a:pt x="63500" y="17780"/>
                    <a:pt x="36830" y="118110"/>
                    <a:pt x="24130" y="134620"/>
                  </a:cubicBezTo>
                  <a:cubicBezTo>
                    <a:pt x="19050" y="139700"/>
                    <a:pt x="11430" y="140970"/>
                    <a:pt x="7620" y="139700"/>
                  </a:cubicBezTo>
                  <a:cubicBezTo>
                    <a:pt x="3810" y="138430"/>
                    <a:pt x="0" y="128270"/>
                    <a:pt x="0" y="128270"/>
                  </a:cubicBezTo>
                </a:path>
              </a:pathLst>
            </a:custGeom>
            <a:solidFill>
              <a:srgbClr val="E7191F"/>
            </a:solidFill>
            <a:ln cap="sq">
              <a:noFill/>
              <a:prstDash val="solid"/>
              <a:miter/>
            </a:ln>
          </p:spPr>
          <p:txBody>
            <a:bodyPr/>
            <a:lstStyle/>
            <a:p>
              <a:endParaRPr lang="en-US"/>
            </a:p>
          </p:txBody>
        </p:sp>
      </p:grpSp>
      <p:grpSp>
        <p:nvGrpSpPr>
          <p:cNvPr id="25" name="Group 25"/>
          <p:cNvGrpSpPr/>
          <p:nvPr/>
        </p:nvGrpSpPr>
        <p:grpSpPr>
          <a:xfrm>
            <a:off x="6376988" y="7450455"/>
            <a:ext cx="200978" cy="126683"/>
            <a:chOff x="0" y="0"/>
            <a:chExt cx="267970" cy="168910"/>
          </a:xfrm>
        </p:grpSpPr>
        <p:sp>
          <p:nvSpPr>
            <p:cNvPr id="26" name="Freeform 26"/>
            <p:cNvSpPr/>
            <p:nvPr/>
          </p:nvSpPr>
          <p:spPr>
            <a:xfrm>
              <a:off x="46990" y="48260"/>
              <a:ext cx="170180" cy="69850"/>
            </a:xfrm>
            <a:custGeom>
              <a:avLst/>
              <a:gdLst/>
              <a:ahLst/>
              <a:cxnLst/>
              <a:rect l="l" t="t" r="r" b="b"/>
              <a:pathLst>
                <a:path w="170180" h="69850">
                  <a:moveTo>
                    <a:pt x="11430" y="17780"/>
                  </a:moveTo>
                  <a:cubicBezTo>
                    <a:pt x="76200" y="46990"/>
                    <a:pt x="95250" y="49530"/>
                    <a:pt x="110490" y="44450"/>
                  </a:cubicBezTo>
                  <a:cubicBezTo>
                    <a:pt x="125730" y="38100"/>
                    <a:pt x="139700" y="6350"/>
                    <a:pt x="151130" y="2540"/>
                  </a:cubicBezTo>
                  <a:cubicBezTo>
                    <a:pt x="156210" y="0"/>
                    <a:pt x="163830" y="1270"/>
                    <a:pt x="166370" y="5080"/>
                  </a:cubicBezTo>
                  <a:cubicBezTo>
                    <a:pt x="168910" y="8890"/>
                    <a:pt x="168910" y="21590"/>
                    <a:pt x="165100" y="24130"/>
                  </a:cubicBezTo>
                  <a:cubicBezTo>
                    <a:pt x="161290" y="25400"/>
                    <a:pt x="143510" y="16510"/>
                    <a:pt x="143510" y="13970"/>
                  </a:cubicBezTo>
                  <a:cubicBezTo>
                    <a:pt x="143510" y="10160"/>
                    <a:pt x="161290" y="2540"/>
                    <a:pt x="165100" y="3810"/>
                  </a:cubicBezTo>
                  <a:cubicBezTo>
                    <a:pt x="168910" y="5080"/>
                    <a:pt x="170180" y="13970"/>
                    <a:pt x="168910" y="19050"/>
                  </a:cubicBezTo>
                  <a:cubicBezTo>
                    <a:pt x="166370" y="29210"/>
                    <a:pt x="149860" y="46990"/>
                    <a:pt x="137160" y="55880"/>
                  </a:cubicBezTo>
                  <a:cubicBezTo>
                    <a:pt x="121920" y="64770"/>
                    <a:pt x="101600" y="69850"/>
                    <a:pt x="82550" y="69850"/>
                  </a:cubicBezTo>
                  <a:cubicBezTo>
                    <a:pt x="58420" y="68580"/>
                    <a:pt x="8890" y="53340"/>
                    <a:pt x="3810" y="40640"/>
                  </a:cubicBezTo>
                  <a:cubicBezTo>
                    <a:pt x="0" y="34290"/>
                    <a:pt x="11430" y="17780"/>
                    <a:pt x="11430" y="17780"/>
                  </a:cubicBezTo>
                </a:path>
              </a:pathLst>
            </a:custGeom>
            <a:solidFill>
              <a:srgbClr val="E7191F"/>
            </a:solidFill>
            <a:ln cap="sq">
              <a:noFill/>
              <a:prstDash val="solid"/>
              <a:miter/>
            </a:ln>
          </p:spPr>
          <p:txBody>
            <a:bodyPr/>
            <a:lstStyle/>
            <a:p>
              <a:endParaRPr lang="en-US"/>
            </a:p>
          </p:txBody>
        </p:sp>
      </p:grpSp>
      <p:grpSp>
        <p:nvGrpSpPr>
          <p:cNvPr id="27" name="Group 27"/>
          <p:cNvGrpSpPr/>
          <p:nvPr/>
        </p:nvGrpSpPr>
        <p:grpSpPr>
          <a:xfrm>
            <a:off x="6430328" y="7276147"/>
            <a:ext cx="102870" cy="294322"/>
            <a:chOff x="0" y="0"/>
            <a:chExt cx="137160" cy="392430"/>
          </a:xfrm>
        </p:grpSpPr>
        <p:sp>
          <p:nvSpPr>
            <p:cNvPr id="28" name="Freeform 28"/>
            <p:cNvSpPr/>
            <p:nvPr/>
          </p:nvSpPr>
          <p:spPr>
            <a:xfrm>
              <a:off x="50800" y="50800"/>
              <a:ext cx="36830" cy="290830"/>
            </a:xfrm>
            <a:custGeom>
              <a:avLst/>
              <a:gdLst/>
              <a:ahLst/>
              <a:cxnLst/>
              <a:rect l="l" t="t" r="r" b="b"/>
              <a:pathLst>
                <a:path w="36830" h="290830">
                  <a:moveTo>
                    <a:pt x="1270" y="280670"/>
                  </a:moveTo>
                  <a:cubicBezTo>
                    <a:pt x="3810" y="5080"/>
                    <a:pt x="10160" y="0"/>
                    <a:pt x="13970" y="0"/>
                  </a:cubicBezTo>
                  <a:cubicBezTo>
                    <a:pt x="17780" y="0"/>
                    <a:pt x="25400" y="5080"/>
                    <a:pt x="26670" y="10160"/>
                  </a:cubicBezTo>
                  <a:cubicBezTo>
                    <a:pt x="27940" y="13970"/>
                    <a:pt x="20320" y="25400"/>
                    <a:pt x="16510" y="25400"/>
                  </a:cubicBezTo>
                  <a:cubicBezTo>
                    <a:pt x="11430" y="26670"/>
                    <a:pt x="0" y="13970"/>
                    <a:pt x="1270" y="10160"/>
                  </a:cubicBezTo>
                  <a:cubicBezTo>
                    <a:pt x="1270" y="6350"/>
                    <a:pt x="17780" y="1270"/>
                    <a:pt x="24130" y="5080"/>
                  </a:cubicBezTo>
                  <a:cubicBezTo>
                    <a:pt x="33020" y="10160"/>
                    <a:pt x="34290" y="38100"/>
                    <a:pt x="35560" y="62230"/>
                  </a:cubicBezTo>
                  <a:cubicBezTo>
                    <a:pt x="36830" y="100330"/>
                    <a:pt x="17780" y="175260"/>
                    <a:pt x="17780" y="215900"/>
                  </a:cubicBezTo>
                  <a:cubicBezTo>
                    <a:pt x="17780" y="242570"/>
                    <a:pt x="31750" y="269240"/>
                    <a:pt x="26670" y="280670"/>
                  </a:cubicBezTo>
                  <a:cubicBezTo>
                    <a:pt x="24130" y="287020"/>
                    <a:pt x="16510" y="290830"/>
                    <a:pt x="12700" y="290830"/>
                  </a:cubicBezTo>
                  <a:cubicBezTo>
                    <a:pt x="8890" y="289560"/>
                    <a:pt x="1270" y="280670"/>
                    <a:pt x="1270" y="280670"/>
                  </a:cubicBezTo>
                </a:path>
              </a:pathLst>
            </a:custGeom>
            <a:solidFill>
              <a:srgbClr val="E7191F"/>
            </a:solidFill>
            <a:ln cap="sq">
              <a:noFill/>
              <a:prstDash val="solid"/>
              <a:miter/>
            </a:ln>
          </p:spPr>
          <p:txBody>
            <a:bodyPr/>
            <a:lstStyle/>
            <a:p>
              <a:endParaRPr lang="en-US"/>
            </a:p>
          </p:txBody>
        </p:sp>
      </p:grpSp>
      <p:grpSp>
        <p:nvGrpSpPr>
          <p:cNvPr id="29" name="Group 29"/>
          <p:cNvGrpSpPr/>
          <p:nvPr/>
        </p:nvGrpSpPr>
        <p:grpSpPr>
          <a:xfrm>
            <a:off x="6387465" y="7119938"/>
            <a:ext cx="254317" cy="213360"/>
            <a:chOff x="0" y="0"/>
            <a:chExt cx="339090" cy="284480"/>
          </a:xfrm>
        </p:grpSpPr>
        <p:sp>
          <p:nvSpPr>
            <p:cNvPr id="30" name="Freeform 30"/>
            <p:cNvSpPr/>
            <p:nvPr/>
          </p:nvSpPr>
          <p:spPr>
            <a:xfrm>
              <a:off x="50800" y="41910"/>
              <a:ext cx="237490" cy="193040"/>
            </a:xfrm>
            <a:custGeom>
              <a:avLst/>
              <a:gdLst/>
              <a:ahLst/>
              <a:cxnLst/>
              <a:rect l="l" t="t" r="r" b="b"/>
              <a:pathLst>
                <a:path w="237490" h="193040">
                  <a:moveTo>
                    <a:pt x="0" y="43180"/>
                  </a:moveTo>
                  <a:cubicBezTo>
                    <a:pt x="43180" y="0"/>
                    <a:pt x="93980" y="0"/>
                    <a:pt x="113030" y="10160"/>
                  </a:cubicBezTo>
                  <a:cubicBezTo>
                    <a:pt x="128270" y="17780"/>
                    <a:pt x="137160" y="34290"/>
                    <a:pt x="142240" y="49530"/>
                  </a:cubicBezTo>
                  <a:cubicBezTo>
                    <a:pt x="147320" y="67310"/>
                    <a:pt x="149860" y="93980"/>
                    <a:pt x="143510" y="111760"/>
                  </a:cubicBezTo>
                  <a:cubicBezTo>
                    <a:pt x="135890" y="128270"/>
                    <a:pt x="96520" y="146050"/>
                    <a:pt x="100330" y="153670"/>
                  </a:cubicBezTo>
                  <a:cubicBezTo>
                    <a:pt x="104140" y="161290"/>
                    <a:pt x="163830" y="144780"/>
                    <a:pt x="187960" y="148590"/>
                  </a:cubicBezTo>
                  <a:cubicBezTo>
                    <a:pt x="205740" y="152400"/>
                    <a:pt x="224790" y="158750"/>
                    <a:pt x="231140" y="167640"/>
                  </a:cubicBezTo>
                  <a:cubicBezTo>
                    <a:pt x="236220" y="172720"/>
                    <a:pt x="237490" y="184150"/>
                    <a:pt x="234950" y="186690"/>
                  </a:cubicBezTo>
                  <a:cubicBezTo>
                    <a:pt x="232410" y="189230"/>
                    <a:pt x="213360" y="185420"/>
                    <a:pt x="212090" y="181610"/>
                  </a:cubicBezTo>
                  <a:cubicBezTo>
                    <a:pt x="210820" y="179070"/>
                    <a:pt x="222250" y="165100"/>
                    <a:pt x="226060" y="166370"/>
                  </a:cubicBezTo>
                  <a:cubicBezTo>
                    <a:pt x="231140" y="166370"/>
                    <a:pt x="237490" y="176530"/>
                    <a:pt x="237490" y="181610"/>
                  </a:cubicBezTo>
                  <a:cubicBezTo>
                    <a:pt x="237490" y="185420"/>
                    <a:pt x="231140" y="190500"/>
                    <a:pt x="226060" y="191770"/>
                  </a:cubicBezTo>
                  <a:cubicBezTo>
                    <a:pt x="217170" y="193040"/>
                    <a:pt x="203200" y="177800"/>
                    <a:pt x="186690" y="175260"/>
                  </a:cubicBezTo>
                  <a:cubicBezTo>
                    <a:pt x="162560" y="168910"/>
                    <a:pt x="106680" y="180340"/>
                    <a:pt x="88900" y="173990"/>
                  </a:cubicBezTo>
                  <a:cubicBezTo>
                    <a:pt x="81280" y="170180"/>
                    <a:pt x="74930" y="165100"/>
                    <a:pt x="73660" y="160020"/>
                  </a:cubicBezTo>
                  <a:cubicBezTo>
                    <a:pt x="72390" y="154940"/>
                    <a:pt x="74930" y="148590"/>
                    <a:pt x="78740" y="142240"/>
                  </a:cubicBezTo>
                  <a:cubicBezTo>
                    <a:pt x="85090" y="132080"/>
                    <a:pt x="111760" y="123190"/>
                    <a:pt x="118110" y="106680"/>
                  </a:cubicBezTo>
                  <a:cubicBezTo>
                    <a:pt x="125730" y="87630"/>
                    <a:pt x="124460" y="46990"/>
                    <a:pt x="110490" y="34290"/>
                  </a:cubicBezTo>
                  <a:cubicBezTo>
                    <a:pt x="96520" y="21590"/>
                    <a:pt x="53340" y="22860"/>
                    <a:pt x="35560" y="30480"/>
                  </a:cubicBezTo>
                  <a:cubicBezTo>
                    <a:pt x="22860" y="35560"/>
                    <a:pt x="17780" y="63500"/>
                    <a:pt x="11430" y="63500"/>
                  </a:cubicBezTo>
                  <a:cubicBezTo>
                    <a:pt x="6350" y="63500"/>
                    <a:pt x="0" y="43180"/>
                    <a:pt x="0" y="43180"/>
                  </a:cubicBezTo>
                </a:path>
              </a:pathLst>
            </a:custGeom>
            <a:solidFill>
              <a:srgbClr val="E7191F"/>
            </a:solidFill>
            <a:ln cap="sq">
              <a:noFill/>
              <a:prstDash val="solid"/>
              <a:miter/>
            </a:ln>
          </p:spPr>
          <p:txBody>
            <a:bodyPr/>
            <a:lstStyle/>
            <a:p>
              <a:endParaRPr lang="en-US"/>
            </a:p>
          </p:txBody>
        </p:sp>
      </p:grpSp>
      <p:grpSp>
        <p:nvGrpSpPr>
          <p:cNvPr id="31" name="Group 31"/>
          <p:cNvGrpSpPr/>
          <p:nvPr/>
        </p:nvGrpSpPr>
        <p:grpSpPr>
          <a:xfrm>
            <a:off x="11218545" y="7341870"/>
            <a:ext cx="177165" cy="167640"/>
            <a:chOff x="0" y="0"/>
            <a:chExt cx="236220" cy="223520"/>
          </a:xfrm>
        </p:grpSpPr>
        <p:sp>
          <p:nvSpPr>
            <p:cNvPr id="32" name="Freeform 32"/>
            <p:cNvSpPr/>
            <p:nvPr/>
          </p:nvSpPr>
          <p:spPr>
            <a:xfrm>
              <a:off x="49530" y="48260"/>
              <a:ext cx="137160" cy="125730"/>
            </a:xfrm>
            <a:custGeom>
              <a:avLst/>
              <a:gdLst/>
              <a:ahLst/>
              <a:cxnLst/>
              <a:rect l="l" t="t" r="r" b="b"/>
              <a:pathLst>
                <a:path w="137160" h="125730">
                  <a:moveTo>
                    <a:pt x="22860" y="6350"/>
                  </a:moveTo>
                  <a:cubicBezTo>
                    <a:pt x="68580" y="104140"/>
                    <a:pt x="82550" y="96520"/>
                    <a:pt x="92710" y="90170"/>
                  </a:cubicBezTo>
                  <a:cubicBezTo>
                    <a:pt x="102870" y="83820"/>
                    <a:pt x="111760" y="62230"/>
                    <a:pt x="120650" y="60960"/>
                  </a:cubicBezTo>
                  <a:cubicBezTo>
                    <a:pt x="125730" y="59690"/>
                    <a:pt x="133350" y="63500"/>
                    <a:pt x="134620" y="67310"/>
                  </a:cubicBezTo>
                  <a:cubicBezTo>
                    <a:pt x="137160" y="71120"/>
                    <a:pt x="133350" y="83820"/>
                    <a:pt x="129540" y="85090"/>
                  </a:cubicBezTo>
                  <a:cubicBezTo>
                    <a:pt x="125730" y="86360"/>
                    <a:pt x="110490" y="73660"/>
                    <a:pt x="111760" y="69850"/>
                  </a:cubicBezTo>
                  <a:cubicBezTo>
                    <a:pt x="111760" y="67310"/>
                    <a:pt x="132080" y="62230"/>
                    <a:pt x="134620" y="66040"/>
                  </a:cubicBezTo>
                  <a:cubicBezTo>
                    <a:pt x="137160" y="69850"/>
                    <a:pt x="115570" y="105410"/>
                    <a:pt x="101600" y="114300"/>
                  </a:cubicBezTo>
                  <a:cubicBezTo>
                    <a:pt x="87630" y="123190"/>
                    <a:pt x="63500" y="125730"/>
                    <a:pt x="50800" y="123190"/>
                  </a:cubicBezTo>
                  <a:cubicBezTo>
                    <a:pt x="43180" y="120650"/>
                    <a:pt x="38100" y="119380"/>
                    <a:pt x="33020" y="111760"/>
                  </a:cubicBezTo>
                  <a:cubicBezTo>
                    <a:pt x="20320" y="96520"/>
                    <a:pt x="0" y="35560"/>
                    <a:pt x="1270" y="17780"/>
                  </a:cubicBezTo>
                  <a:cubicBezTo>
                    <a:pt x="1270" y="10160"/>
                    <a:pt x="3810" y="3810"/>
                    <a:pt x="7620" y="2540"/>
                  </a:cubicBezTo>
                  <a:cubicBezTo>
                    <a:pt x="10160" y="0"/>
                    <a:pt x="22860" y="6350"/>
                    <a:pt x="22860" y="6350"/>
                  </a:cubicBezTo>
                </a:path>
              </a:pathLst>
            </a:custGeom>
            <a:solidFill>
              <a:srgbClr val="E7191F"/>
            </a:solidFill>
            <a:ln cap="sq">
              <a:noFill/>
              <a:prstDash val="solid"/>
              <a:miter/>
            </a:ln>
          </p:spPr>
          <p:txBody>
            <a:bodyPr/>
            <a:lstStyle/>
            <a:p>
              <a:endParaRPr lang="en-US"/>
            </a:p>
          </p:txBody>
        </p:sp>
      </p:grpSp>
      <p:grpSp>
        <p:nvGrpSpPr>
          <p:cNvPr id="33" name="Group 33"/>
          <p:cNvGrpSpPr/>
          <p:nvPr/>
        </p:nvGrpSpPr>
        <p:grpSpPr>
          <a:xfrm>
            <a:off x="11263312" y="7230428"/>
            <a:ext cx="158115" cy="256222"/>
            <a:chOff x="0" y="0"/>
            <a:chExt cx="210820" cy="341630"/>
          </a:xfrm>
        </p:grpSpPr>
        <p:sp>
          <p:nvSpPr>
            <p:cNvPr id="34" name="Freeform 34"/>
            <p:cNvSpPr/>
            <p:nvPr/>
          </p:nvSpPr>
          <p:spPr>
            <a:xfrm>
              <a:off x="50800" y="45720"/>
              <a:ext cx="115570" cy="245110"/>
            </a:xfrm>
            <a:custGeom>
              <a:avLst/>
              <a:gdLst/>
              <a:ahLst/>
              <a:cxnLst/>
              <a:rect l="l" t="t" r="r" b="b"/>
              <a:pathLst>
                <a:path w="115570" h="245110">
                  <a:moveTo>
                    <a:pt x="0" y="228600"/>
                  </a:moveTo>
                  <a:cubicBezTo>
                    <a:pt x="93980" y="0"/>
                    <a:pt x="107950" y="7620"/>
                    <a:pt x="109220" y="10160"/>
                  </a:cubicBezTo>
                  <a:cubicBezTo>
                    <a:pt x="109220" y="13970"/>
                    <a:pt x="100330" y="22860"/>
                    <a:pt x="96520" y="22860"/>
                  </a:cubicBezTo>
                  <a:cubicBezTo>
                    <a:pt x="92710" y="21590"/>
                    <a:pt x="83820" y="7620"/>
                    <a:pt x="86360" y="5080"/>
                  </a:cubicBezTo>
                  <a:cubicBezTo>
                    <a:pt x="87630" y="2540"/>
                    <a:pt x="105410" y="3810"/>
                    <a:pt x="109220" y="8890"/>
                  </a:cubicBezTo>
                  <a:cubicBezTo>
                    <a:pt x="115570" y="20320"/>
                    <a:pt x="95250" y="59690"/>
                    <a:pt x="85090" y="90170"/>
                  </a:cubicBezTo>
                  <a:cubicBezTo>
                    <a:pt x="69850" y="133350"/>
                    <a:pt x="39370" y="223520"/>
                    <a:pt x="21590" y="238760"/>
                  </a:cubicBezTo>
                  <a:cubicBezTo>
                    <a:pt x="16510" y="243840"/>
                    <a:pt x="10160" y="245110"/>
                    <a:pt x="6350" y="243840"/>
                  </a:cubicBezTo>
                  <a:cubicBezTo>
                    <a:pt x="2540" y="242570"/>
                    <a:pt x="0" y="228600"/>
                    <a:pt x="0" y="228600"/>
                  </a:cubicBezTo>
                </a:path>
              </a:pathLst>
            </a:custGeom>
            <a:solidFill>
              <a:srgbClr val="E7191F"/>
            </a:solidFill>
            <a:ln cap="sq">
              <a:noFill/>
              <a:prstDash val="solid"/>
              <a:miter/>
            </a:ln>
          </p:spPr>
          <p:txBody>
            <a:bodyPr/>
            <a:lstStyle/>
            <a:p>
              <a:endParaRPr lang="en-US"/>
            </a:p>
          </p:txBody>
        </p:sp>
      </p:grpSp>
      <p:grpSp>
        <p:nvGrpSpPr>
          <p:cNvPr id="35" name="Group 35"/>
          <p:cNvGrpSpPr/>
          <p:nvPr/>
        </p:nvGrpSpPr>
        <p:grpSpPr>
          <a:xfrm>
            <a:off x="11395710" y="7071360"/>
            <a:ext cx="171450" cy="223838"/>
            <a:chOff x="0" y="0"/>
            <a:chExt cx="228600" cy="298450"/>
          </a:xfrm>
        </p:grpSpPr>
        <p:sp>
          <p:nvSpPr>
            <p:cNvPr id="36" name="Freeform 36"/>
            <p:cNvSpPr/>
            <p:nvPr/>
          </p:nvSpPr>
          <p:spPr>
            <a:xfrm>
              <a:off x="45720" y="50800"/>
              <a:ext cx="132080" cy="201930"/>
            </a:xfrm>
            <a:custGeom>
              <a:avLst/>
              <a:gdLst/>
              <a:ahLst/>
              <a:cxnLst/>
              <a:rect l="l" t="t" r="r" b="b"/>
              <a:pathLst>
                <a:path w="132080" h="201930">
                  <a:moveTo>
                    <a:pt x="8890" y="0"/>
                  </a:moveTo>
                  <a:cubicBezTo>
                    <a:pt x="93980" y="16510"/>
                    <a:pt x="109220" y="41910"/>
                    <a:pt x="109220" y="58420"/>
                  </a:cubicBezTo>
                  <a:cubicBezTo>
                    <a:pt x="107950" y="72390"/>
                    <a:pt x="95250" y="90170"/>
                    <a:pt x="81280" y="99060"/>
                  </a:cubicBezTo>
                  <a:cubicBezTo>
                    <a:pt x="67310" y="107950"/>
                    <a:pt x="25400" y="113030"/>
                    <a:pt x="19050" y="106680"/>
                  </a:cubicBezTo>
                  <a:cubicBezTo>
                    <a:pt x="15240" y="102870"/>
                    <a:pt x="19050" y="88900"/>
                    <a:pt x="24130" y="85090"/>
                  </a:cubicBezTo>
                  <a:cubicBezTo>
                    <a:pt x="30480" y="80010"/>
                    <a:pt x="49530" y="82550"/>
                    <a:pt x="63500" y="85090"/>
                  </a:cubicBezTo>
                  <a:cubicBezTo>
                    <a:pt x="81280" y="88900"/>
                    <a:pt x="111760" y="99060"/>
                    <a:pt x="121920" y="109220"/>
                  </a:cubicBezTo>
                  <a:cubicBezTo>
                    <a:pt x="128270" y="115570"/>
                    <a:pt x="132080" y="120650"/>
                    <a:pt x="130810" y="128270"/>
                  </a:cubicBezTo>
                  <a:cubicBezTo>
                    <a:pt x="129540" y="142240"/>
                    <a:pt x="109220" y="167640"/>
                    <a:pt x="92710" y="179070"/>
                  </a:cubicBezTo>
                  <a:cubicBezTo>
                    <a:pt x="77470" y="190500"/>
                    <a:pt x="43180" y="201930"/>
                    <a:pt x="34290" y="196850"/>
                  </a:cubicBezTo>
                  <a:cubicBezTo>
                    <a:pt x="27940" y="193040"/>
                    <a:pt x="25400" y="175260"/>
                    <a:pt x="27940" y="172720"/>
                  </a:cubicBezTo>
                  <a:cubicBezTo>
                    <a:pt x="30480" y="170180"/>
                    <a:pt x="48260" y="175260"/>
                    <a:pt x="49530" y="179070"/>
                  </a:cubicBezTo>
                  <a:cubicBezTo>
                    <a:pt x="50800" y="184150"/>
                    <a:pt x="44450" y="195580"/>
                    <a:pt x="39370" y="196850"/>
                  </a:cubicBezTo>
                  <a:cubicBezTo>
                    <a:pt x="35560" y="198120"/>
                    <a:pt x="26670" y="193040"/>
                    <a:pt x="25400" y="190500"/>
                  </a:cubicBezTo>
                  <a:cubicBezTo>
                    <a:pt x="22860" y="186690"/>
                    <a:pt x="22860" y="179070"/>
                    <a:pt x="26670" y="173990"/>
                  </a:cubicBezTo>
                  <a:cubicBezTo>
                    <a:pt x="35560" y="162560"/>
                    <a:pt x="88900" y="156210"/>
                    <a:pt x="97790" y="144780"/>
                  </a:cubicBezTo>
                  <a:cubicBezTo>
                    <a:pt x="102870" y="138430"/>
                    <a:pt x="104140" y="132080"/>
                    <a:pt x="100330" y="125730"/>
                  </a:cubicBezTo>
                  <a:cubicBezTo>
                    <a:pt x="93980" y="114300"/>
                    <a:pt x="22860" y="115570"/>
                    <a:pt x="17780" y="104140"/>
                  </a:cubicBezTo>
                  <a:cubicBezTo>
                    <a:pt x="13970" y="99060"/>
                    <a:pt x="17780" y="90170"/>
                    <a:pt x="24130" y="85090"/>
                  </a:cubicBezTo>
                  <a:cubicBezTo>
                    <a:pt x="31750" y="77470"/>
                    <a:pt x="63500" y="83820"/>
                    <a:pt x="73660" y="74930"/>
                  </a:cubicBezTo>
                  <a:cubicBezTo>
                    <a:pt x="81280" y="68580"/>
                    <a:pt x="85090" y="53340"/>
                    <a:pt x="82550" y="44450"/>
                  </a:cubicBezTo>
                  <a:cubicBezTo>
                    <a:pt x="80010" y="36830"/>
                    <a:pt x="71120" y="27940"/>
                    <a:pt x="60960" y="22860"/>
                  </a:cubicBezTo>
                  <a:cubicBezTo>
                    <a:pt x="46990" y="17780"/>
                    <a:pt x="10160" y="30480"/>
                    <a:pt x="5080" y="22860"/>
                  </a:cubicBezTo>
                  <a:cubicBezTo>
                    <a:pt x="0" y="19050"/>
                    <a:pt x="8890" y="0"/>
                    <a:pt x="8890" y="0"/>
                  </a:cubicBezTo>
                </a:path>
              </a:pathLst>
            </a:custGeom>
            <a:solidFill>
              <a:srgbClr val="E7191F"/>
            </a:solidFill>
            <a:ln cap="sq">
              <a:noFill/>
              <a:prstDash val="solid"/>
              <a:miter/>
            </a:ln>
          </p:spPr>
          <p:txBody>
            <a:bodyPr/>
            <a:lstStyle/>
            <a:p>
              <a:endParaRPr lang="en-US"/>
            </a:p>
          </p:txBody>
        </p:sp>
      </p:grpSp>
      <p:grpSp>
        <p:nvGrpSpPr>
          <p:cNvPr id="37" name="Group 37"/>
          <p:cNvGrpSpPr/>
          <p:nvPr/>
        </p:nvGrpSpPr>
        <p:grpSpPr>
          <a:xfrm>
            <a:off x="5226368" y="7144703"/>
            <a:ext cx="140017" cy="436245"/>
            <a:chOff x="0" y="0"/>
            <a:chExt cx="186690" cy="581660"/>
          </a:xfrm>
        </p:grpSpPr>
        <p:sp>
          <p:nvSpPr>
            <p:cNvPr id="38" name="Freeform 38"/>
            <p:cNvSpPr/>
            <p:nvPr/>
          </p:nvSpPr>
          <p:spPr>
            <a:xfrm>
              <a:off x="46990" y="49530"/>
              <a:ext cx="88900" cy="483870"/>
            </a:xfrm>
            <a:custGeom>
              <a:avLst/>
              <a:gdLst/>
              <a:ahLst/>
              <a:cxnLst/>
              <a:rect l="l" t="t" r="r" b="b"/>
              <a:pathLst>
                <a:path w="88900" h="483870">
                  <a:moveTo>
                    <a:pt x="64770" y="471170"/>
                  </a:moveTo>
                  <a:cubicBezTo>
                    <a:pt x="0" y="199390"/>
                    <a:pt x="1270" y="124460"/>
                    <a:pt x="3810" y="76200"/>
                  </a:cubicBezTo>
                  <a:cubicBezTo>
                    <a:pt x="5080" y="46990"/>
                    <a:pt x="3810" y="12700"/>
                    <a:pt x="13970" y="3810"/>
                  </a:cubicBezTo>
                  <a:cubicBezTo>
                    <a:pt x="19050" y="0"/>
                    <a:pt x="35560" y="1270"/>
                    <a:pt x="36830" y="5080"/>
                  </a:cubicBezTo>
                  <a:cubicBezTo>
                    <a:pt x="38100" y="8890"/>
                    <a:pt x="29210" y="22860"/>
                    <a:pt x="25400" y="22860"/>
                  </a:cubicBezTo>
                  <a:cubicBezTo>
                    <a:pt x="21590" y="22860"/>
                    <a:pt x="12700" y="3810"/>
                    <a:pt x="15240" y="1270"/>
                  </a:cubicBezTo>
                  <a:cubicBezTo>
                    <a:pt x="17780" y="0"/>
                    <a:pt x="31750" y="0"/>
                    <a:pt x="38100" y="7620"/>
                  </a:cubicBezTo>
                  <a:cubicBezTo>
                    <a:pt x="55880" y="33020"/>
                    <a:pt x="20320" y="181610"/>
                    <a:pt x="30480" y="259080"/>
                  </a:cubicBezTo>
                  <a:cubicBezTo>
                    <a:pt x="39370" y="328930"/>
                    <a:pt x="86360" y="415290"/>
                    <a:pt x="88900" y="450850"/>
                  </a:cubicBezTo>
                  <a:cubicBezTo>
                    <a:pt x="88900" y="466090"/>
                    <a:pt x="87630" y="478790"/>
                    <a:pt x="83820" y="481330"/>
                  </a:cubicBezTo>
                  <a:cubicBezTo>
                    <a:pt x="78740" y="483870"/>
                    <a:pt x="64770" y="471170"/>
                    <a:pt x="64770" y="471170"/>
                  </a:cubicBezTo>
                </a:path>
              </a:pathLst>
            </a:custGeom>
            <a:solidFill>
              <a:srgbClr val="E7191F"/>
            </a:solidFill>
            <a:ln cap="sq">
              <a:noFill/>
              <a:prstDash val="solid"/>
              <a:miter/>
            </a:ln>
          </p:spPr>
          <p:txBody>
            <a:bodyPr/>
            <a:lstStyle/>
            <a:p>
              <a:endParaRPr lang="en-US"/>
            </a:p>
          </p:txBody>
        </p:sp>
      </p:grpSp>
      <p:grpSp>
        <p:nvGrpSpPr>
          <p:cNvPr id="39" name="Group 39"/>
          <p:cNvGrpSpPr/>
          <p:nvPr/>
        </p:nvGrpSpPr>
        <p:grpSpPr>
          <a:xfrm>
            <a:off x="5229225" y="7412355"/>
            <a:ext cx="188595" cy="160020"/>
            <a:chOff x="0" y="0"/>
            <a:chExt cx="251460" cy="213360"/>
          </a:xfrm>
        </p:grpSpPr>
        <p:sp>
          <p:nvSpPr>
            <p:cNvPr id="40" name="Freeform 40"/>
            <p:cNvSpPr/>
            <p:nvPr/>
          </p:nvSpPr>
          <p:spPr>
            <a:xfrm>
              <a:off x="48260" y="48260"/>
              <a:ext cx="152400" cy="119380"/>
            </a:xfrm>
            <a:custGeom>
              <a:avLst/>
              <a:gdLst/>
              <a:ahLst/>
              <a:cxnLst/>
              <a:rect l="l" t="t" r="r" b="b"/>
              <a:pathLst>
                <a:path w="152400" h="119380">
                  <a:moveTo>
                    <a:pt x="11430" y="52070"/>
                  </a:moveTo>
                  <a:cubicBezTo>
                    <a:pt x="91440" y="91440"/>
                    <a:pt x="92710" y="109220"/>
                    <a:pt x="90170" y="111760"/>
                  </a:cubicBezTo>
                  <a:cubicBezTo>
                    <a:pt x="87630" y="114300"/>
                    <a:pt x="80010" y="114300"/>
                    <a:pt x="77470" y="111760"/>
                  </a:cubicBezTo>
                  <a:cubicBezTo>
                    <a:pt x="73660" y="106680"/>
                    <a:pt x="77470" y="86360"/>
                    <a:pt x="82550" y="72390"/>
                  </a:cubicBezTo>
                  <a:cubicBezTo>
                    <a:pt x="90170" y="52070"/>
                    <a:pt x="115570" y="13970"/>
                    <a:pt x="129540" y="5080"/>
                  </a:cubicBezTo>
                  <a:cubicBezTo>
                    <a:pt x="135890" y="1270"/>
                    <a:pt x="144780" y="1270"/>
                    <a:pt x="147320" y="3810"/>
                  </a:cubicBezTo>
                  <a:cubicBezTo>
                    <a:pt x="149860" y="6350"/>
                    <a:pt x="144780" y="25400"/>
                    <a:pt x="142240" y="25400"/>
                  </a:cubicBezTo>
                  <a:cubicBezTo>
                    <a:pt x="138430" y="26670"/>
                    <a:pt x="127000" y="10160"/>
                    <a:pt x="128270" y="6350"/>
                  </a:cubicBezTo>
                  <a:cubicBezTo>
                    <a:pt x="129540" y="3810"/>
                    <a:pt x="142240" y="0"/>
                    <a:pt x="147320" y="2540"/>
                  </a:cubicBezTo>
                  <a:cubicBezTo>
                    <a:pt x="149860" y="5080"/>
                    <a:pt x="152400" y="10160"/>
                    <a:pt x="152400" y="17780"/>
                  </a:cubicBezTo>
                  <a:cubicBezTo>
                    <a:pt x="149860" y="35560"/>
                    <a:pt x="110490" y="106680"/>
                    <a:pt x="83820" y="113030"/>
                  </a:cubicBezTo>
                  <a:cubicBezTo>
                    <a:pt x="59690" y="119380"/>
                    <a:pt x="8890" y="87630"/>
                    <a:pt x="2540" y="73660"/>
                  </a:cubicBezTo>
                  <a:cubicBezTo>
                    <a:pt x="0" y="67310"/>
                    <a:pt x="11430" y="52070"/>
                    <a:pt x="11430" y="52070"/>
                  </a:cubicBezTo>
                </a:path>
              </a:pathLst>
            </a:custGeom>
            <a:solidFill>
              <a:srgbClr val="E7191F"/>
            </a:solidFill>
            <a:ln cap="sq">
              <a:noFill/>
              <a:prstDash val="solid"/>
              <a:miter/>
            </a:ln>
          </p:spPr>
          <p:txBody>
            <a:bodyPr/>
            <a:lstStyle/>
            <a:p>
              <a:endParaRPr lang="en-US"/>
            </a:p>
          </p:txBody>
        </p:sp>
      </p:grpSp>
      <p:grpSp>
        <p:nvGrpSpPr>
          <p:cNvPr id="41" name="Group 41"/>
          <p:cNvGrpSpPr/>
          <p:nvPr/>
        </p:nvGrpSpPr>
        <p:grpSpPr>
          <a:xfrm>
            <a:off x="5361622" y="7076122"/>
            <a:ext cx="204788" cy="258128"/>
            <a:chOff x="0" y="0"/>
            <a:chExt cx="273050" cy="344170"/>
          </a:xfrm>
        </p:grpSpPr>
        <p:sp>
          <p:nvSpPr>
            <p:cNvPr id="42" name="Freeform 42"/>
            <p:cNvSpPr/>
            <p:nvPr/>
          </p:nvSpPr>
          <p:spPr>
            <a:xfrm>
              <a:off x="45720" y="44450"/>
              <a:ext cx="185420" cy="248920"/>
            </a:xfrm>
            <a:custGeom>
              <a:avLst/>
              <a:gdLst/>
              <a:ahLst/>
              <a:cxnLst/>
              <a:rect l="l" t="t" r="r" b="b"/>
              <a:pathLst>
                <a:path w="185420" h="248920">
                  <a:moveTo>
                    <a:pt x="29210" y="35560"/>
                  </a:moveTo>
                  <a:cubicBezTo>
                    <a:pt x="55880" y="146050"/>
                    <a:pt x="55880" y="149860"/>
                    <a:pt x="60960" y="152400"/>
                  </a:cubicBezTo>
                  <a:cubicBezTo>
                    <a:pt x="69850" y="156210"/>
                    <a:pt x="88900" y="162560"/>
                    <a:pt x="99060" y="154940"/>
                  </a:cubicBezTo>
                  <a:cubicBezTo>
                    <a:pt x="120650" y="138430"/>
                    <a:pt x="121920" y="17780"/>
                    <a:pt x="139700" y="6350"/>
                  </a:cubicBezTo>
                  <a:cubicBezTo>
                    <a:pt x="147320" y="1270"/>
                    <a:pt x="157480" y="2540"/>
                    <a:pt x="163830" y="8890"/>
                  </a:cubicBezTo>
                  <a:cubicBezTo>
                    <a:pt x="184150" y="29210"/>
                    <a:pt x="185420" y="209550"/>
                    <a:pt x="175260" y="236220"/>
                  </a:cubicBezTo>
                  <a:cubicBezTo>
                    <a:pt x="172720" y="243840"/>
                    <a:pt x="167640" y="247650"/>
                    <a:pt x="163830" y="247650"/>
                  </a:cubicBezTo>
                  <a:cubicBezTo>
                    <a:pt x="160020" y="247650"/>
                    <a:pt x="148590" y="238760"/>
                    <a:pt x="149860" y="236220"/>
                  </a:cubicBezTo>
                  <a:cubicBezTo>
                    <a:pt x="149860" y="231140"/>
                    <a:pt x="167640" y="222250"/>
                    <a:pt x="170180" y="224790"/>
                  </a:cubicBezTo>
                  <a:cubicBezTo>
                    <a:pt x="172720" y="226060"/>
                    <a:pt x="168910" y="245110"/>
                    <a:pt x="165100" y="247650"/>
                  </a:cubicBezTo>
                  <a:cubicBezTo>
                    <a:pt x="162560" y="248920"/>
                    <a:pt x="154940" y="246380"/>
                    <a:pt x="151130" y="241300"/>
                  </a:cubicBezTo>
                  <a:cubicBezTo>
                    <a:pt x="143510" y="231140"/>
                    <a:pt x="143510" y="200660"/>
                    <a:pt x="140970" y="173990"/>
                  </a:cubicBezTo>
                  <a:cubicBezTo>
                    <a:pt x="137160" y="130810"/>
                    <a:pt x="124460" y="21590"/>
                    <a:pt x="139700" y="6350"/>
                  </a:cubicBezTo>
                  <a:cubicBezTo>
                    <a:pt x="146050" y="0"/>
                    <a:pt x="158750" y="0"/>
                    <a:pt x="162560" y="6350"/>
                  </a:cubicBezTo>
                  <a:cubicBezTo>
                    <a:pt x="173990" y="19050"/>
                    <a:pt x="151130" y="115570"/>
                    <a:pt x="135890" y="144780"/>
                  </a:cubicBezTo>
                  <a:cubicBezTo>
                    <a:pt x="127000" y="161290"/>
                    <a:pt x="116840" y="173990"/>
                    <a:pt x="102870" y="177800"/>
                  </a:cubicBezTo>
                  <a:cubicBezTo>
                    <a:pt x="85090" y="182880"/>
                    <a:pt x="52070" y="177800"/>
                    <a:pt x="35560" y="161290"/>
                  </a:cubicBezTo>
                  <a:cubicBezTo>
                    <a:pt x="13970" y="139700"/>
                    <a:pt x="0" y="57150"/>
                    <a:pt x="5080" y="38100"/>
                  </a:cubicBezTo>
                  <a:cubicBezTo>
                    <a:pt x="6350" y="30480"/>
                    <a:pt x="11430" y="26670"/>
                    <a:pt x="16510" y="25400"/>
                  </a:cubicBezTo>
                  <a:cubicBezTo>
                    <a:pt x="20320" y="25400"/>
                    <a:pt x="29210" y="35560"/>
                    <a:pt x="29210" y="35560"/>
                  </a:cubicBezTo>
                </a:path>
              </a:pathLst>
            </a:custGeom>
            <a:solidFill>
              <a:srgbClr val="E7191F"/>
            </a:solidFill>
            <a:ln cap="sq">
              <a:noFill/>
              <a:prstDash val="solid"/>
              <a:miter/>
            </a:ln>
          </p:spPr>
          <p:txBody>
            <a:bodyPr/>
            <a:lstStyle/>
            <a:p>
              <a:endParaRPr lang="en-US"/>
            </a:p>
          </p:txBody>
        </p:sp>
      </p:grpSp>
      <p:sp>
        <p:nvSpPr>
          <p:cNvPr id="43" name="Freeform 43"/>
          <p:cNvSpPr/>
          <p:nvPr/>
        </p:nvSpPr>
        <p:spPr>
          <a:xfrm>
            <a:off x="157935" y="524258"/>
            <a:ext cx="781059" cy="781059"/>
          </a:xfrm>
          <a:custGeom>
            <a:avLst/>
            <a:gdLst/>
            <a:ahLst/>
            <a:cxnLst/>
            <a:rect l="l" t="t" r="r" b="b"/>
            <a:pathLst>
              <a:path w="781059" h="781059">
                <a:moveTo>
                  <a:pt x="0" y="0"/>
                </a:moveTo>
                <a:lnTo>
                  <a:pt x="781058" y="0"/>
                </a:lnTo>
                <a:lnTo>
                  <a:pt x="781058" y="781058"/>
                </a:lnTo>
                <a:lnTo>
                  <a:pt x="0" y="7810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44" name="Freeform 44"/>
          <p:cNvSpPr/>
          <p:nvPr/>
        </p:nvSpPr>
        <p:spPr>
          <a:xfrm>
            <a:off x="17259300" y="524258"/>
            <a:ext cx="781059" cy="781059"/>
          </a:xfrm>
          <a:custGeom>
            <a:avLst/>
            <a:gdLst/>
            <a:ahLst/>
            <a:cxnLst/>
            <a:rect l="l" t="t" r="r" b="b"/>
            <a:pathLst>
              <a:path w="781059" h="781059">
                <a:moveTo>
                  <a:pt x="0" y="0"/>
                </a:moveTo>
                <a:lnTo>
                  <a:pt x="781059" y="0"/>
                </a:lnTo>
                <a:lnTo>
                  <a:pt x="781059" y="781058"/>
                </a:lnTo>
                <a:lnTo>
                  <a:pt x="0" y="7810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TextBox 3"/>
          <p:cNvSpPr txBox="1"/>
          <p:nvPr/>
        </p:nvSpPr>
        <p:spPr>
          <a:xfrm>
            <a:off x="8660375" y="3243632"/>
            <a:ext cx="8431595" cy="4413341"/>
          </a:xfrm>
          <a:prstGeom prst="rect">
            <a:avLst/>
          </a:prstGeom>
        </p:spPr>
        <p:txBody>
          <a:bodyPr lIns="0" tIns="0" rIns="0" bIns="0" rtlCol="0" anchor="t">
            <a:spAutoFit/>
          </a:bodyPr>
          <a:lstStyle/>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Goal: Trigger the payload on the target system.</a:t>
            </a:r>
          </a:p>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Action: Exploit the target by overwhelming its resources.</a:t>
            </a:r>
          </a:p>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Details: The high volume of TCP packets causes h1 to become unresponsive.</a:t>
            </a:r>
          </a:p>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Impact:</a:t>
            </a:r>
          </a:p>
          <a:p>
            <a:pPr algn="just">
              <a:lnSpc>
                <a:spcPts val="3503"/>
              </a:lnSpc>
            </a:pPr>
            <a:endParaRPr lang="en-US" sz="3503">
              <a:solidFill>
                <a:srgbClr val="0A0147"/>
              </a:solidFill>
              <a:latin typeface="Glacial Indifference"/>
              <a:ea typeface="Glacial Indifference"/>
              <a:cs typeface="Glacial Indifference"/>
              <a:sym typeface="Glacial Indifference"/>
            </a:endParaRPr>
          </a:p>
          <a:p>
            <a:pPr algn="just">
              <a:lnSpc>
                <a:spcPts val="3503"/>
              </a:lnSpc>
            </a:pPr>
            <a:endParaRPr lang="en-US" sz="3503">
              <a:solidFill>
                <a:srgbClr val="0A0147"/>
              </a:solidFill>
              <a:latin typeface="Glacial Indifference"/>
              <a:ea typeface="Glacial Indifference"/>
              <a:cs typeface="Glacial Indifference"/>
              <a:sym typeface="Glacial Indifference"/>
            </a:endParaRPr>
          </a:p>
          <a:p>
            <a:pPr algn="just">
              <a:lnSpc>
                <a:spcPts val="3503"/>
              </a:lnSpc>
            </a:pPr>
            <a:endParaRPr lang="en-US" sz="3503">
              <a:solidFill>
                <a:srgbClr val="0A0147"/>
              </a:solidFill>
              <a:latin typeface="Glacial Indifference"/>
              <a:ea typeface="Glacial Indifference"/>
              <a:cs typeface="Glacial Indifference"/>
              <a:sym typeface="Glacial Indifference"/>
            </a:endParaRPr>
          </a:p>
        </p:txBody>
      </p:sp>
      <p:sp>
        <p:nvSpPr>
          <p:cNvPr id="4" name="Freeform 4"/>
          <p:cNvSpPr/>
          <p:nvPr/>
        </p:nvSpPr>
        <p:spPr>
          <a:xfrm rot="-5720422">
            <a:off x="8319528" y="4578572"/>
            <a:ext cx="905169" cy="481520"/>
          </a:xfrm>
          <a:custGeom>
            <a:avLst/>
            <a:gdLst/>
            <a:ahLst/>
            <a:cxnLst/>
            <a:rect l="l" t="t" r="r" b="b"/>
            <a:pathLst>
              <a:path w="905169" h="481520">
                <a:moveTo>
                  <a:pt x="0" y="0"/>
                </a:moveTo>
                <a:lnTo>
                  <a:pt x="905169" y="0"/>
                </a:lnTo>
                <a:lnTo>
                  <a:pt x="905169" y="481519"/>
                </a:lnTo>
                <a:lnTo>
                  <a:pt x="0" y="4815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5978693" y="9699508"/>
            <a:ext cx="1791313" cy="1771772"/>
          </a:xfrm>
          <a:custGeom>
            <a:avLst/>
            <a:gdLst/>
            <a:ahLst/>
            <a:cxnLst/>
            <a:rect l="l" t="t" r="r" b="b"/>
            <a:pathLst>
              <a:path w="1791313" h="1771772">
                <a:moveTo>
                  <a:pt x="0" y="0"/>
                </a:moveTo>
                <a:lnTo>
                  <a:pt x="1791313" y="0"/>
                </a:lnTo>
                <a:lnTo>
                  <a:pt x="1791313" y="1771772"/>
                </a:lnTo>
                <a:lnTo>
                  <a:pt x="0" y="17717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7759281" y="9401983"/>
            <a:ext cx="901094" cy="415636"/>
          </a:xfrm>
          <a:custGeom>
            <a:avLst/>
            <a:gdLst/>
            <a:ahLst/>
            <a:cxnLst/>
            <a:rect l="l" t="t" r="r" b="b"/>
            <a:pathLst>
              <a:path w="901094" h="415636">
                <a:moveTo>
                  <a:pt x="0" y="0"/>
                </a:moveTo>
                <a:lnTo>
                  <a:pt x="901094" y="0"/>
                </a:lnTo>
                <a:lnTo>
                  <a:pt x="901094" y="415637"/>
                </a:lnTo>
                <a:lnTo>
                  <a:pt x="0" y="415637"/>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8" name="Freeform 8"/>
          <p:cNvSpPr/>
          <p:nvPr/>
        </p:nvSpPr>
        <p:spPr>
          <a:xfrm>
            <a:off x="15707598" y="-257474"/>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8660375" y="1681409"/>
            <a:ext cx="1434150" cy="1320778"/>
          </a:xfrm>
          <a:custGeom>
            <a:avLst/>
            <a:gdLst/>
            <a:ahLst/>
            <a:cxnLst/>
            <a:rect l="l" t="t" r="r" b="b"/>
            <a:pathLst>
              <a:path w="1434150" h="1320778">
                <a:moveTo>
                  <a:pt x="0" y="0"/>
                </a:moveTo>
                <a:lnTo>
                  <a:pt x="1434150" y="0"/>
                </a:lnTo>
                <a:lnTo>
                  <a:pt x="1434150" y="1320778"/>
                </a:lnTo>
                <a:lnTo>
                  <a:pt x="0" y="1320778"/>
                </a:lnTo>
                <a:lnTo>
                  <a:pt x="0" y="0"/>
                </a:lnTo>
                <a:close/>
              </a:path>
            </a:pathLst>
          </a:custGeom>
          <a:blipFill>
            <a:blip r:embed="rId13"/>
            <a:stretch>
              <a:fillRect/>
            </a:stretch>
          </a:blipFill>
        </p:spPr>
        <p:txBody>
          <a:bodyPr/>
          <a:lstStyle/>
          <a:p>
            <a:endParaRPr lang="en-US"/>
          </a:p>
        </p:txBody>
      </p:sp>
      <p:sp>
        <p:nvSpPr>
          <p:cNvPr id="10" name="Freeform 10"/>
          <p:cNvSpPr/>
          <p:nvPr/>
        </p:nvSpPr>
        <p:spPr>
          <a:xfrm>
            <a:off x="497429" y="3186482"/>
            <a:ext cx="7494265" cy="3023480"/>
          </a:xfrm>
          <a:custGeom>
            <a:avLst/>
            <a:gdLst/>
            <a:ahLst/>
            <a:cxnLst/>
            <a:rect l="l" t="t" r="r" b="b"/>
            <a:pathLst>
              <a:path w="7494265" h="3023480">
                <a:moveTo>
                  <a:pt x="0" y="0"/>
                </a:moveTo>
                <a:lnTo>
                  <a:pt x="7494266" y="0"/>
                </a:lnTo>
                <a:lnTo>
                  <a:pt x="7494266" y="3023480"/>
                </a:lnTo>
                <a:lnTo>
                  <a:pt x="0" y="3023480"/>
                </a:lnTo>
                <a:lnTo>
                  <a:pt x="0" y="0"/>
                </a:lnTo>
                <a:close/>
              </a:path>
            </a:pathLst>
          </a:custGeom>
          <a:blipFill>
            <a:blip r:embed="rId14"/>
            <a:stretch>
              <a:fillRect/>
            </a:stretch>
          </a:blipFill>
        </p:spPr>
        <p:txBody>
          <a:bodyPr/>
          <a:lstStyle/>
          <a:p>
            <a:endParaRPr lang="en-US"/>
          </a:p>
        </p:txBody>
      </p:sp>
      <p:sp>
        <p:nvSpPr>
          <p:cNvPr id="11" name="TextBox 11"/>
          <p:cNvSpPr txBox="1"/>
          <p:nvPr/>
        </p:nvSpPr>
        <p:spPr>
          <a:xfrm>
            <a:off x="10206056" y="1805357"/>
            <a:ext cx="8458612" cy="1381125"/>
          </a:xfrm>
          <a:prstGeom prst="rect">
            <a:avLst/>
          </a:prstGeom>
        </p:spPr>
        <p:txBody>
          <a:bodyPr lIns="0" tIns="0" rIns="0" bIns="0" rtlCol="0" anchor="t">
            <a:spAutoFit/>
          </a:bodyPr>
          <a:lstStyle/>
          <a:p>
            <a:pPr algn="just">
              <a:lnSpc>
                <a:spcPts val="9000"/>
              </a:lnSpc>
            </a:pPr>
            <a:r>
              <a:rPr lang="en-US" sz="9000">
                <a:solidFill>
                  <a:srgbClr val="5383FF"/>
                </a:solidFill>
                <a:latin typeface="Impact"/>
                <a:ea typeface="Impact"/>
                <a:cs typeface="Impact"/>
                <a:sym typeface="Impact"/>
              </a:rPr>
              <a:t>EXPLOITATION</a:t>
            </a:r>
          </a:p>
        </p:txBody>
      </p:sp>
      <p:sp>
        <p:nvSpPr>
          <p:cNvPr id="12" name="TextBox 12"/>
          <p:cNvSpPr txBox="1"/>
          <p:nvPr/>
        </p:nvSpPr>
        <p:spPr>
          <a:xfrm>
            <a:off x="1664094" y="772636"/>
            <a:ext cx="1780368" cy="521593"/>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DOS ATTACK SCENARIO</a:t>
            </a:r>
          </a:p>
        </p:txBody>
      </p:sp>
      <p:sp>
        <p:nvSpPr>
          <p:cNvPr id="13" name="TextBox 13"/>
          <p:cNvSpPr txBox="1"/>
          <p:nvPr/>
        </p:nvSpPr>
        <p:spPr>
          <a:xfrm>
            <a:off x="9887619" y="6894709"/>
            <a:ext cx="6986731" cy="1744980"/>
          </a:xfrm>
          <a:prstGeom prst="rect">
            <a:avLst/>
          </a:prstGeom>
        </p:spPr>
        <p:txBody>
          <a:bodyPr lIns="0" tIns="0" rIns="0" bIns="0" rtlCol="0" anchor="t">
            <a:spAutoFit/>
          </a:bodyPr>
          <a:lstStyle/>
          <a:p>
            <a:pPr algn="just">
              <a:lnSpc>
                <a:spcPts val="2700"/>
              </a:lnSpc>
            </a:pPr>
            <a:r>
              <a:rPr lang="en-US" sz="2700">
                <a:solidFill>
                  <a:srgbClr val="0A0147"/>
                </a:solidFill>
                <a:latin typeface="Glacial Indifference"/>
                <a:ea typeface="Glacial Indifference"/>
                <a:cs typeface="Glacial Indifference"/>
                <a:sym typeface="Glacial Indifference"/>
              </a:rPr>
              <a:t>1.Resource Exhaustion: CPU, memory, and network bandwidth on h1 are consumed by the attack, causing a denial of service.</a:t>
            </a:r>
          </a:p>
          <a:p>
            <a:pPr algn="just">
              <a:lnSpc>
                <a:spcPts val="2700"/>
              </a:lnSpc>
            </a:pPr>
            <a:r>
              <a:rPr lang="en-US" sz="2700">
                <a:solidFill>
                  <a:srgbClr val="0A0147"/>
                </a:solidFill>
                <a:latin typeface="Glacial Indifference"/>
                <a:ea typeface="Glacial Indifference"/>
                <a:cs typeface="Glacial Indifference"/>
                <a:sym typeface="Glacial Indifference"/>
              </a:rPr>
              <a:t>2.Service Unavailability: The HTTP server on h1 becomes unresponsive to legitimate requests.</a:t>
            </a:r>
          </a:p>
        </p:txBody>
      </p:sp>
      <p:sp>
        <p:nvSpPr>
          <p:cNvPr id="14" name="TextBox 14"/>
          <p:cNvSpPr txBox="1"/>
          <p:nvPr/>
        </p:nvSpPr>
        <p:spPr>
          <a:xfrm>
            <a:off x="497429" y="6469935"/>
            <a:ext cx="7494265" cy="1617195"/>
          </a:xfrm>
          <a:prstGeom prst="rect">
            <a:avLst/>
          </a:prstGeom>
        </p:spPr>
        <p:txBody>
          <a:bodyPr lIns="0" tIns="0" rIns="0" bIns="0" rtlCol="0" anchor="t">
            <a:spAutoFit/>
          </a:bodyPr>
          <a:lstStyle/>
          <a:p>
            <a:pPr algn="l">
              <a:lnSpc>
                <a:spcPts val="2169"/>
              </a:lnSpc>
              <a:spcBef>
                <a:spcPct val="0"/>
              </a:spcBef>
            </a:pPr>
            <a:endParaRPr/>
          </a:p>
          <a:p>
            <a:pPr algn="l">
              <a:lnSpc>
                <a:spcPts val="2169"/>
              </a:lnSpc>
              <a:spcBef>
                <a:spcPct val="0"/>
              </a:spcBef>
            </a:pPr>
            <a:r>
              <a:rPr lang="en-US" sz="2169">
                <a:solidFill>
                  <a:srgbClr val="000000"/>
                </a:solidFill>
                <a:latin typeface="Glacial Indifference"/>
                <a:ea typeface="Glacial Indifference"/>
                <a:cs typeface="Glacial Indifference"/>
                <a:sym typeface="Glacial Indifference"/>
              </a:rPr>
              <a:t>1.Wireshark: Capture and analyze the flood of SYN packets and the lack of responses from h1 as before.</a:t>
            </a:r>
          </a:p>
          <a:p>
            <a:pPr algn="l">
              <a:lnSpc>
                <a:spcPts val="2169"/>
              </a:lnSpc>
              <a:spcBef>
                <a:spcPct val="0"/>
              </a:spcBef>
            </a:pPr>
            <a:endParaRPr lang="en-US" sz="2169">
              <a:solidFill>
                <a:srgbClr val="000000"/>
              </a:solidFill>
              <a:latin typeface="Glacial Indifference"/>
              <a:ea typeface="Glacial Indifference"/>
              <a:cs typeface="Glacial Indifference"/>
              <a:sym typeface="Glacial Indifference"/>
            </a:endParaRPr>
          </a:p>
          <a:p>
            <a:pPr algn="l">
              <a:lnSpc>
                <a:spcPts val="2169"/>
              </a:lnSpc>
              <a:spcBef>
                <a:spcPct val="0"/>
              </a:spcBef>
            </a:pPr>
            <a:r>
              <a:rPr lang="en-US" sz="2169">
                <a:solidFill>
                  <a:srgbClr val="000000"/>
                </a:solidFill>
                <a:latin typeface="Glacial Indifference"/>
                <a:ea typeface="Glacial Indifference"/>
                <a:cs typeface="Glacial Indifference"/>
                <a:sym typeface="Glacial Indifference"/>
              </a:rPr>
              <a:t>2.Ping Test: Observe timeouts when pinging h1 from another host (h10), confirming the DoS impact.</a:t>
            </a:r>
          </a:p>
        </p:txBody>
      </p:sp>
      <p:sp>
        <p:nvSpPr>
          <p:cNvPr id="15" name="TextBox 15"/>
          <p:cNvSpPr txBox="1"/>
          <p:nvPr/>
        </p:nvSpPr>
        <p:spPr>
          <a:xfrm>
            <a:off x="3444462" y="2733097"/>
            <a:ext cx="1600200" cy="269090"/>
          </a:xfrm>
          <a:prstGeom prst="rect">
            <a:avLst/>
          </a:prstGeom>
        </p:spPr>
        <p:txBody>
          <a:bodyPr lIns="0" tIns="0" rIns="0" bIns="0" rtlCol="0" anchor="t">
            <a:spAutoFit/>
          </a:bodyPr>
          <a:lstStyle/>
          <a:p>
            <a:pPr algn="ctr">
              <a:lnSpc>
                <a:spcPts val="1969"/>
              </a:lnSpc>
              <a:spcBef>
                <a:spcPct val="0"/>
              </a:spcBef>
            </a:pPr>
            <a:r>
              <a:rPr lang="en-US" sz="1969">
                <a:solidFill>
                  <a:srgbClr val="000000"/>
                </a:solidFill>
                <a:latin typeface="Glacial Indifference Bold"/>
                <a:ea typeface="Glacial Indifference Bold"/>
                <a:cs typeface="Glacial Indifference Bold"/>
                <a:sym typeface="Glacial Indifference Bold"/>
              </a:rPr>
              <a:t>VERIFICATION</a:t>
            </a:r>
          </a:p>
        </p:txBody>
      </p:sp>
      <p:grpSp>
        <p:nvGrpSpPr>
          <p:cNvPr id="16" name="Group 16"/>
          <p:cNvGrpSpPr/>
          <p:nvPr/>
        </p:nvGrpSpPr>
        <p:grpSpPr>
          <a:xfrm>
            <a:off x="3771900" y="4450572"/>
            <a:ext cx="1718310" cy="495300"/>
            <a:chOff x="0" y="0"/>
            <a:chExt cx="2291080" cy="660400"/>
          </a:xfrm>
        </p:grpSpPr>
        <p:sp>
          <p:nvSpPr>
            <p:cNvPr id="17" name="Freeform 17"/>
            <p:cNvSpPr/>
            <p:nvPr/>
          </p:nvSpPr>
          <p:spPr>
            <a:xfrm>
              <a:off x="35560" y="45720"/>
              <a:ext cx="2207260" cy="567690"/>
            </a:xfrm>
            <a:custGeom>
              <a:avLst/>
              <a:gdLst/>
              <a:ahLst/>
              <a:cxnLst/>
              <a:rect l="l" t="t" r="r" b="b"/>
              <a:pathLst>
                <a:path w="2207260" h="567690">
                  <a:moveTo>
                    <a:pt x="53340" y="151130"/>
                  </a:moveTo>
                  <a:cubicBezTo>
                    <a:pt x="58420" y="474980"/>
                    <a:pt x="62230" y="474980"/>
                    <a:pt x="72390" y="476250"/>
                  </a:cubicBezTo>
                  <a:cubicBezTo>
                    <a:pt x="99060" y="480060"/>
                    <a:pt x="172720" y="453390"/>
                    <a:pt x="233680" y="448310"/>
                  </a:cubicBezTo>
                  <a:cubicBezTo>
                    <a:pt x="312420" y="440690"/>
                    <a:pt x="416560" y="438150"/>
                    <a:pt x="508000" y="445770"/>
                  </a:cubicBezTo>
                  <a:cubicBezTo>
                    <a:pt x="596900" y="453390"/>
                    <a:pt x="659130" y="481330"/>
                    <a:pt x="774700" y="492760"/>
                  </a:cubicBezTo>
                  <a:cubicBezTo>
                    <a:pt x="980440" y="511810"/>
                    <a:pt x="1492250" y="492760"/>
                    <a:pt x="1640840" y="506730"/>
                  </a:cubicBezTo>
                  <a:cubicBezTo>
                    <a:pt x="1692910" y="511810"/>
                    <a:pt x="1710690" y="520700"/>
                    <a:pt x="1746250" y="524510"/>
                  </a:cubicBezTo>
                  <a:cubicBezTo>
                    <a:pt x="1781810" y="527050"/>
                    <a:pt x="1808480" y="529590"/>
                    <a:pt x="1852930" y="524510"/>
                  </a:cubicBezTo>
                  <a:cubicBezTo>
                    <a:pt x="1924050" y="516890"/>
                    <a:pt x="2095500" y="504190"/>
                    <a:pt x="2134870" y="464820"/>
                  </a:cubicBezTo>
                  <a:cubicBezTo>
                    <a:pt x="2155190" y="445770"/>
                    <a:pt x="2147570" y="424180"/>
                    <a:pt x="2152650" y="391160"/>
                  </a:cubicBezTo>
                  <a:cubicBezTo>
                    <a:pt x="2161540" y="334010"/>
                    <a:pt x="2170430" y="205740"/>
                    <a:pt x="2165350" y="147320"/>
                  </a:cubicBezTo>
                  <a:cubicBezTo>
                    <a:pt x="2162810" y="114300"/>
                    <a:pt x="2159000" y="83820"/>
                    <a:pt x="2148840" y="71120"/>
                  </a:cubicBezTo>
                  <a:cubicBezTo>
                    <a:pt x="2143760" y="64770"/>
                    <a:pt x="2141220" y="63500"/>
                    <a:pt x="2129790" y="60960"/>
                  </a:cubicBezTo>
                  <a:cubicBezTo>
                    <a:pt x="2078990" y="50800"/>
                    <a:pt x="1879600" y="73660"/>
                    <a:pt x="1705610" y="73660"/>
                  </a:cubicBezTo>
                  <a:cubicBezTo>
                    <a:pt x="1432560" y="73660"/>
                    <a:pt x="923290" y="45720"/>
                    <a:pt x="645160" y="44450"/>
                  </a:cubicBezTo>
                  <a:cubicBezTo>
                    <a:pt x="463550" y="41910"/>
                    <a:pt x="298450" y="34290"/>
                    <a:pt x="195580" y="49530"/>
                  </a:cubicBezTo>
                  <a:cubicBezTo>
                    <a:pt x="142240" y="57150"/>
                    <a:pt x="96520" y="62230"/>
                    <a:pt x="74930" y="85090"/>
                  </a:cubicBezTo>
                  <a:cubicBezTo>
                    <a:pt x="58420" y="102870"/>
                    <a:pt x="67310" y="143510"/>
                    <a:pt x="58420" y="157480"/>
                  </a:cubicBezTo>
                  <a:cubicBezTo>
                    <a:pt x="53340" y="165100"/>
                    <a:pt x="45720" y="170180"/>
                    <a:pt x="39370" y="170180"/>
                  </a:cubicBezTo>
                  <a:cubicBezTo>
                    <a:pt x="34290" y="170180"/>
                    <a:pt x="26670" y="165100"/>
                    <a:pt x="24130" y="161290"/>
                  </a:cubicBezTo>
                  <a:cubicBezTo>
                    <a:pt x="21590" y="154940"/>
                    <a:pt x="21590" y="142240"/>
                    <a:pt x="26670" y="138430"/>
                  </a:cubicBezTo>
                  <a:cubicBezTo>
                    <a:pt x="30480" y="133350"/>
                    <a:pt x="43180" y="132080"/>
                    <a:pt x="49530" y="134620"/>
                  </a:cubicBezTo>
                  <a:cubicBezTo>
                    <a:pt x="54610" y="135890"/>
                    <a:pt x="58420" y="143510"/>
                    <a:pt x="59690" y="148590"/>
                  </a:cubicBezTo>
                  <a:cubicBezTo>
                    <a:pt x="59690" y="154940"/>
                    <a:pt x="53340" y="166370"/>
                    <a:pt x="46990" y="168910"/>
                  </a:cubicBezTo>
                  <a:cubicBezTo>
                    <a:pt x="41910" y="171450"/>
                    <a:pt x="29210" y="168910"/>
                    <a:pt x="25400" y="162560"/>
                  </a:cubicBezTo>
                  <a:cubicBezTo>
                    <a:pt x="17780" y="152400"/>
                    <a:pt x="19050" y="121920"/>
                    <a:pt x="24130" y="104140"/>
                  </a:cubicBezTo>
                  <a:cubicBezTo>
                    <a:pt x="29210" y="85090"/>
                    <a:pt x="38100" y="66040"/>
                    <a:pt x="55880" y="52070"/>
                  </a:cubicBezTo>
                  <a:cubicBezTo>
                    <a:pt x="80010" y="33020"/>
                    <a:pt x="127000" y="22860"/>
                    <a:pt x="170180" y="15240"/>
                  </a:cubicBezTo>
                  <a:cubicBezTo>
                    <a:pt x="218440" y="6350"/>
                    <a:pt x="251460" y="6350"/>
                    <a:pt x="332740" y="5080"/>
                  </a:cubicBezTo>
                  <a:cubicBezTo>
                    <a:pt x="566420" y="0"/>
                    <a:pt x="1376680" y="36830"/>
                    <a:pt x="1705610" y="35560"/>
                  </a:cubicBezTo>
                  <a:cubicBezTo>
                    <a:pt x="1891030" y="34290"/>
                    <a:pt x="2071370" y="5080"/>
                    <a:pt x="2138680" y="24130"/>
                  </a:cubicBezTo>
                  <a:cubicBezTo>
                    <a:pt x="2161540" y="30480"/>
                    <a:pt x="2170430" y="35560"/>
                    <a:pt x="2180590" y="50800"/>
                  </a:cubicBezTo>
                  <a:cubicBezTo>
                    <a:pt x="2197100" y="76200"/>
                    <a:pt x="2200910" y="129540"/>
                    <a:pt x="2203450" y="177800"/>
                  </a:cubicBezTo>
                  <a:cubicBezTo>
                    <a:pt x="2207260" y="240030"/>
                    <a:pt x="2199640" y="339090"/>
                    <a:pt x="2190750" y="397510"/>
                  </a:cubicBezTo>
                  <a:cubicBezTo>
                    <a:pt x="2184400" y="436880"/>
                    <a:pt x="2193290" y="469900"/>
                    <a:pt x="2166620" y="495300"/>
                  </a:cubicBezTo>
                  <a:cubicBezTo>
                    <a:pt x="2120900" y="541020"/>
                    <a:pt x="1930400" y="554990"/>
                    <a:pt x="1852930" y="562610"/>
                  </a:cubicBezTo>
                  <a:cubicBezTo>
                    <a:pt x="1807210" y="567690"/>
                    <a:pt x="1780540" y="565150"/>
                    <a:pt x="1744980" y="562610"/>
                  </a:cubicBezTo>
                  <a:cubicBezTo>
                    <a:pt x="1709420" y="558800"/>
                    <a:pt x="1692910" y="549910"/>
                    <a:pt x="1640840" y="544830"/>
                  </a:cubicBezTo>
                  <a:cubicBezTo>
                    <a:pt x="1492250" y="530860"/>
                    <a:pt x="976630" y="549910"/>
                    <a:pt x="770890" y="529590"/>
                  </a:cubicBezTo>
                  <a:cubicBezTo>
                    <a:pt x="656590" y="519430"/>
                    <a:pt x="595630" y="491490"/>
                    <a:pt x="506730" y="483870"/>
                  </a:cubicBezTo>
                  <a:cubicBezTo>
                    <a:pt x="417830" y="476250"/>
                    <a:pt x="308610" y="477520"/>
                    <a:pt x="238760" y="486410"/>
                  </a:cubicBezTo>
                  <a:cubicBezTo>
                    <a:pt x="191770" y="491490"/>
                    <a:pt x="158750" y="510540"/>
                    <a:pt x="123190" y="514350"/>
                  </a:cubicBezTo>
                  <a:cubicBezTo>
                    <a:pt x="92710" y="518160"/>
                    <a:pt x="55880" y="519430"/>
                    <a:pt x="38100" y="513080"/>
                  </a:cubicBezTo>
                  <a:cubicBezTo>
                    <a:pt x="27940" y="509270"/>
                    <a:pt x="20320" y="501650"/>
                    <a:pt x="16510" y="494030"/>
                  </a:cubicBezTo>
                  <a:cubicBezTo>
                    <a:pt x="12700" y="486410"/>
                    <a:pt x="15240" y="481330"/>
                    <a:pt x="15240" y="466090"/>
                  </a:cubicBezTo>
                  <a:cubicBezTo>
                    <a:pt x="13970" y="417830"/>
                    <a:pt x="0" y="191770"/>
                    <a:pt x="15240" y="151130"/>
                  </a:cubicBezTo>
                  <a:cubicBezTo>
                    <a:pt x="19050" y="139700"/>
                    <a:pt x="25400" y="132080"/>
                    <a:pt x="31750" y="132080"/>
                  </a:cubicBezTo>
                  <a:cubicBezTo>
                    <a:pt x="38100" y="132080"/>
                    <a:pt x="53340" y="151130"/>
                    <a:pt x="53340" y="151130"/>
                  </a:cubicBezTo>
                </a:path>
              </a:pathLst>
            </a:custGeom>
            <a:solidFill>
              <a:srgbClr val="FF0000"/>
            </a:solidFill>
            <a:ln cap="sq">
              <a:noFill/>
              <a:prstDash val="solid"/>
              <a:miter/>
            </a:ln>
          </p:spPr>
          <p:txBody>
            <a:bodyPr/>
            <a:lstStyle/>
            <a:p>
              <a:endParaRPr lang="en-US"/>
            </a:p>
          </p:txBody>
        </p:sp>
      </p:grpSp>
      <p:sp>
        <p:nvSpPr>
          <p:cNvPr id="18" name="TextBox 18"/>
          <p:cNvSpPr txBox="1"/>
          <p:nvPr/>
        </p:nvSpPr>
        <p:spPr>
          <a:xfrm>
            <a:off x="497429" y="8227724"/>
            <a:ext cx="6863715" cy="817095"/>
          </a:xfrm>
          <a:prstGeom prst="rect">
            <a:avLst/>
          </a:prstGeom>
        </p:spPr>
        <p:txBody>
          <a:bodyPr lIns="0" tIns="0" rIns="0" bIns="0" rtlCol="0" anchor="t">
            <a:spAutoFit/>
          </a:bodyPr>
          <a:lstStyle/>
          <a:p>
            <a:pPr marL="468308" lvl="1" indent="-234154" algn="l">
              <a:lnSpc>
                <a:spcPts val="2169"/>
              </a:lnSpc>
              <a:buFont typeface="Arial"/>
              <a:buChar char="•"/>
            </a:pPr>
            <a:r>
              <a:rPr lang="en-US" sz="2169">
                <a:solidFill>
                  <a:srgbClr val="000000"/>
                </a:solidFill>
                <a:latin typeface="Glacial Indifference"/>
                <a:ea typeface="Glacial Indifference"/>
                <a:cs typeface="Glacial Indifference"/>
                <a:sym typeface="Glacial Indifference"/>
              </a:rPr>
              <a:t>All packets are lost this mean that the impact of the attack is obvious where h10 does not receive any replay from h1 because of the attack on it.</a:t>
            </a: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868109" y="8813623"/>
            <a:ext cx="1791313" cy="1771772"/>
          </a:xfrm>
          <a:custGeom>
            <a:avLst/>
            <a:gdLst/>
            <a:ahLst/>
            <a:cxnLst/>
            <a:rect l="l" t="t" r="r" b="b"/>
            <a:pathLst>
              <a:path w="1791313" h="1771772">
                <a:moveTo>
                  <a:pt x="0" y="0"/>
                </a:moveTo>
                <a:lnTo>
                  <a:pt x="1791313" y="0"/>
                </a:lnTo>
                <a:lnTo>
                  <a:pt x="1791313" y="1771771"/>
                </a:lnTo>
                <a:lnTo>
                  <a:pt x="0" y="17717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488394" y="9491690"/>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7">
              <a:extLst>
                <a:ext uri="{96DAC541-7B7A-43D3-8B79-37D633B846F1}">
                  <asvg:svgBlip xmlns:asvg="http://schemas.microsoft.com/office/drawing/2016/SVG/main" r:embed="rId8"/>
                </a:ext>
              </a:extLst>
            </a:blip>
            <a:stretch>
              <a:fillRect r="-106253"/>
            </a:stretch>
          </a:blipFill>
        </p:spPr>
        <p:txBody>
          <a:bodyPr/>
          <a:lstStyle/>
          <a:p>
            <a:endParaRPr lang="en-US"/>
          </a:p>
        </p:txBody>
      </p:sp>
      <p:sp>
        <p:nvSpPr>
          <p:cNvPr id="6" name="Freeform 6"/>
          <p:cNvSpPr/>
          <p:nvPr/>
        </p:nvSpPr>
        <p:spPr>
          <a:xfrm>
            <a:off x="15707598" y="-257474"/>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221242" y="1805703"/>
            <a:ext cx="1168696" cy="1083528"/>
          </a:xfrm>
          <a:custGeom>
            <a:avLst/>
            <a:gdLst/>
            <a:ahLst/>
            <a:cxnLst/>
            <a:rect l="l" t="t" r="r" b="b"/>
            <a:pathLst>
              <a:path w="1168696" h="1083528">
                <a:moveTo>
                  <a:pt x="0" y="0"/>
                </a:moveTo>
                <a:lnTo>
                  <a:pt x="1168696" y="0"/>
                </a:lnTo>
                <a:lnTo>
                  <a:pt x="1168696" y="1083528"/>
                </a:lnTo>
                <a:lnTo>
                  <a:pt x="0" y="1083528"/>
                </a:lnTo>
                <a:lnTo>
                  <a:pt x="0" y="0"/>
                </a:lnTo>
                <a:close/>
              </a:path>
            </a:pathLst>
          </a:custGeom>
          <a:blipFill>
            <a:blip r:embed="rId11"/>
            <a:stretch>
              <a:fillRect/>
            </a:stretch>
          </a:blipFill>
        </p:spPr>
        <p:txBody>
          <a:bodyPr/>
          <a:lstStyle/>
          <a:p>
            <a:endParaRPr lang="en-US"/>
          </a:p>
        </p:txBody>
      </p:sp>
      <p:sp>
        <p:nvSpPr>
          <p:cNvPr id="8" name="Freeform 8"/>
          <p:cNvSpPr/>
          <p:nvPr/>
        </p:nvSpPr>
        <p:spPr>
          <a:xfrm>
            <a:off x="8838252" y="1814882"/>
            <a:ext cx="1102472" cy="1079693"/>
          </a:xfrm>
          <a:custGeom>
            <a:avLst/>
            <a:gdLst/>
            <a:ahLst/>
            <a:cxnLst/>
            <a:rect l="l" t="t" r="r" b="b"/>
            <a:pathLst>
              <a:path w="1102472" h="1079693">
                <a:moveTo>
                  <a:pt x="0" y="0"/>
                </a:moveTo>
                <a:lnTo>
                  <a:pt x="1102472" y="0"/>
                </a:lnTo>
                <a:lnTo>
                  <a:pt x="1102472" y="1079694"/>
                </a:lnTo>
                <a:lnTo>
                  <a:pt x="0" y="1079694"/>
                </a:lnTo>
                <a:lnTo>
                  <a:pt x="0" y="0"/>
                </a:lnTo>
                <a:close/>
              </a:path>
            </a:pathLst>
          </a:custGeom>
          <a:blipFill>
            <a:blip r:embed="rId12"/>
            <a:stretch>
              <a:fillRect/>
            </a:stretch>
          </a:blipFill>
        </p:spPr>
        <p:txBody>
          <a:bodyPr/>
          <a:lstStyle/>
          <a:p>
            <a:endParaRPr lang="en-US"/>
          </a:p>
        </p:txBody>
      </p:sp>
      <p:sp>
        <p:nvSpPr>
          <p:cNvPr id="9" name="TextBox 9"/>
          <p:cNvSpPr txBox="1"/>
          <p:nvPr/>
        </p:nvSpPr>
        <p:spPr>
          <a:xfrm>
            <a:off x="9652311" y="4377453"/>
            <a:ext cx="8431595" cy="2222591"/>
          </a:xfrm>
          <a:prstGeom prst="rect">
            <a:avLst/>
          </a:prstGeom>
        </p:spPr>
        <p:txBody>
          <a:bodyPr lIns="0" tIns="0" rIns="0" bIns="0" rtlCol="0" anchor="t">
            <a:spAutoFit/>
          </a:bodyPr>
          <a:lstStyle/>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Goal: Establish command and control channels to communicate with the compromised system.</a:t>
            </a:r>
          </a:p>
          <a:p>
            <a:pPr algn="just">
              <a:lnSpc>
                <a:spcPts val="3503"/>
              </a:lnSpc>
            </a:pPr>
            <a:endParaRPr lang="en-US" sz="3503">
              <a:solidFill>
                <a:srgbClr val="0A0147"/>
              </a:solidFill>
              <a:latin typeface="Glacial Indifference"/>
              <a:ea typeface="Glacial Indifference"/>
              <a:cs typeface="Glacial Indifference"/>
              <a:sym typeface="Glacial Indifference"/>
            </a:endParaRPr>
          </a:p>
          <a:p>
            <a:pPr algn="just">
              <a:lnSpc>
                <a:spcPts val="3503"/>
              </a:lnSpc>
            </a:pPr>
            <a:endParaRPr lang="en-US" sz="3503">
              <a:solidFill>
                <a:srgbClr val="0A0147"/>
              </a:solidFill>
              <a:latin typeface="Glacial Indifference"/>
              <a:ea typeface="Glacial Indifference"/>
              <a:cs typeface="Glacial Indifference"/>
              <a:sym typeface="Glacial Indifference"/>
            </a:endParaRPr>
          </a:p>
        </p:txBody>
      </p:sp>
      <p:sp>
        <p:nvSpPr>
          <p:cNvPr id="10" name="TextBox 10"/>
          <p:cNvSpPr txBox="1"/>
          <p:nvPr/>
        </p:nvSpPr>
        <p:spPr>
          <a:xfrm>
            <a:off x="10164463" y="1796178"/>
            <a:ext cx="7132401" cy="2308324"/>
          </a:xfrm>
          <a:prstGeom prst="rect">
            <a:avLst/>
          </a:prstGeom>
        </p:spPr>
        <p:txBody>
          <a:bodyPr wrap="square" lIns="0" tIns="0" rIns="0" bIns="0" rtlCol="0" anchor="t">
            <a:spAutoFit/>
          </a:bodyPr>
          <a:lstStyle/>
          <a:p>
            <a:pPr algn="just">
              <a:lnSpc>
                <a:spcPts val="9000"/>
              </a:lnSpc>
            </a:pPr>
            <a:r>
              <a:rPr lang="en-US" sz="9000" dirty="0">
                <a:solidFill>
                  <a:srgbClr val="5383FF"/>
                </a:solidFill>
                <a:latin typeface="Impact"/>
                <a:ea typeface="Impact"/>
                <a:cs typeface="Impact"/>
                <a:sym typeface="Impact"/>
              </a:rPr>
              <a:t>COMMAND AND CONTROL (C2)</a:t>
            </a:r>
          </a:p>
        </p:txBody>
      </p:sp>
      <p:sp>
        <p:nvSpPr>
          <p:cNvPr id="11" name="TextBox 11"/>
          <p:cNvSpPr txBox="1"/>
          <p:nvPr/>
        </p:nvSpPr>
        <p:spPr>
          <a:xfrm>
            <a:off x="1664094" y="772636"/>
            <a:ext cx="1837509" cy="521593"/>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DOS ATTACK SCENARIO</a:t>
            </a:r>
          </a:p>
        </p:txBody>
      </p:sp>
      <p:sp>
        <p:nvSpPr>
          <p:cNvPr id="12" name="TextBox 12"/>
          <p:cNvSpPr txBox="1"/>
          <p:nvPr/>
        </p:nvSpPr>
        <p:spPr>
          <a:xfrm>
            <a:off x="10272569" y="6103620"/>
            <a:ext cx="6986731" cy="1402080"/>
          </a:xfrm>
          <a:prstGeom prst="rect">
            <a:avLst/>
          </a:prstGeom>
        </p:spPr>
        <p:txBody>
          <a:bodyPr lIns="0" tIns="0" rIns="0" bIns="0" rtlCol="0" anchor="t">
            <a:spAutoFit/>
          </a:bodyPr>
          <a:lstStyle/>
          <a:p>
            <a:pPr marL="582930" lvl="1" indent="-291465" algn="just">
              <a:lnSpc>
                <a:spcPts val="2700"/>
              </a:lnSpc>
              <a:buFont typeface="Arial"/>
              <a:buChar char="•"/>
            </a:pPr>
            <a:r>
              <a:rPr lang="en-US" sz="2700">
                <a:solidFill>
                  <a:srgbClr val="0A0147"/>
                </a:solidFill>
                <a:latin typeface="Glacial Indifference"/>
                <a:ea typeface="Glacial Indifference"/>
                <a:cs typeface="Glacial Indifference"/>
                <a:sym typeface="Glacial Indifference"/>
              </a:rPr>
              <a:t>For a DoS attack, this stage may not apply as there is no need for a C2 channel in a simple DoS scenario.</a:t>
            </a:r>
          </a:p>
          <a:p>
            <a:pPr algn="just">
              <a:lnSpc>
                <a:spcPts val="2700"/>
              </a:lnSpc>
            </a:pPr>
            <a:endParaRPr lang="en-US" sz="2700">
              <a:solidFill>
                <a:srgbClr val="0A0147"/>
              </a:solidFill>
              <a:latin typeface="Glacial Indifference"/>
              <a:ea typeface="Glacial Indifference"/>
              <a:cs typeface="Glacial Indifference"/>
              <a:sym typeface="Glacial Indifference"/>
            </a:endParaRPr>
          </a:p>
        </p:txBody>
      </p:sp>
      <p:sp>
        <p:nvSpPr>
          <p:cNvPr id="13" name="TextBox 13"/>
          <p:cNvSpPr txBox="1"/>
          <p:nvPr/>
        </p:nvSpPr>
        <p:spPr>
          <a:xfrm>
            <a:off x="1599171" y="1805357"/>
            <a:ext cx="8458612" cy="1381125"/>
          </a:xfrm>
          <a:prstGeom prst="rect">
            <a:avLst/>
          </a:prstGeom>
        </p:spPr>
        <p:txBody>
          <a:bodyPr lIns="0" tIns="0" rIns="0" bIns="0" rtlCol="0" anchor="t">
            <a:spAutoFit/>
          </a:bodyPr>
          <a:lstStyle/>
          <a:p>
            <a:pPr algn="just">
              <a:lnSpc>
                <a:spcPts val="9000"/>
              </a:lnSpc>
            </a:pPr>
            <a:r>
              <a:rPr lang="en-US" sz="9000">
                <a:solidFill>
                  <a:srgbClr val="5383FF"/>
                </a:solidFill>
                <a:latin typeface="Impact"/>
                <a:ea typeface="Impact"/>
                <a:cs typeface="Impact"/>
                <a:sym typeface="Impact"/>
              </a:rPr>
              <a:t>INSTALLATION</a:t>
            </a:r>
          </a:p>
        </p:txBody>
      </p:sp>
      <p:sp>
        <p:nvSpPr>
          <p:cNvPr id="14" name="TextBox 14"/>
          <p:cNvSpPr txBox="1"/>
          <p:nvPr/>
        </p:nvSpPr>
        <p:spPr>
          <a:xfrm>
            <a:off x="712405" y="3757982"/>
            <a:ext cx="7497423" cy="1346291"/>
          </a:xfrm>
          <a:prstGeom prst="rect">
            <a:avLst/>
          </a:prstGeom>
        </p:spPr>
        <p:txBody>
          <a:bodyPr lIns="0" tIns="0" rIns="0" bIns="0" rtlCol="0" anchor="t">
            <a:spAutoFit/>
          </a:bodyPr>
          <a:lstStyle/>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Goal: Install a backdoor or other persistent access mechanism.</a:t>
            </a:r>
          </a:p>
          <a:p>
            <a:pPr algn="just">
              <a:lnSpc>
                <a:spcPts val="3503"/>
              </a:lnSpc>
            </a:pPr>
            <a:endParaRPr lang="en-US" sz="3503">
              <a:solidFill>
                <a:srgbClr val="0A0147"/>
              </a:solidFill>
              <a:latin typeface="Glacial Indifference"/>
              <a:ea typeface="Glacial Indifference"/>
              <a:cs typeface="Glacial Indifference"/>
              <a:sym typeface="Glacial Indifference"/>
            </a:endParaRPr>
          </a:p>
        </p:txBody>
      </p:sp>
      <p:sp>
        <p:nvSpPr>
          <p:cNvPr id="15" name="TextBox 15"/>
          <p:cNvSpPr txBox="1"/>
          <p:nvPr/>
        </p:nvSpPr>
        <p:spPr>
          <a:xfrm>
            <a:off x="1314642" y="5580523"/>
            <a:ext cx="6986731" cy="1402080"/>
          </a:xfrm>
          <a:prstGeom prst="rect">
            <a:avLst/>
          </a:prstGeom>
        </p:spPr>
        <p:txBody>
          <a:bodyPr lIns="0" tIns="0" rIns="0" bIns="0" rtlCol="0" anchor="t">
            <a:spAutoFit/>
          </a:bodyPr>
          <a:lstStyle/>
          <a:p>
            <a:pPr marL="582930" lvl="1" indent="-291465" algn="just">
              <a:lnSpc>
                <a:spcPts val="2700"/>
              </a:lnSpc>
              <a:buFont typeface="Arial"/>
              <a:buChar char="•"/>
            </a:pPr>
            <a:r>
              <a:rPr lang="en-US" sz="2700">
                <a:solidFill>
                  <a:srgbClr val="0A0147"/>
                </a:solidFill>
                <a:latin typeface="Glacial Indifference"/>
                <a:ea typeface="Glacial Indifference"/>
                <a:cs typeface="Glacial Indifference"/>
                <a:sym typeface="Glacial Indifference"/>
              </a:rPr>
              <a:t>For a DoS attack, this stage does not apply since the goal is disruption rather than persistent access.</a:t>
            </a:r>
          </a:p>
          <a:p>
            <a:pPr algn="just">
              <a:lnSpc>
                <a:spcPts val="2700"/>
              </a:lnSpc>
            </a:pPr>
            <a:endParaRPr lang="en-US" sz="2700">
              <a:solidFill>
                <a:srgbClr val="0A0147"/>
              </a:solidFill>
              <a:latin typeface="Glacial Indifference"/>
              <a:ea typeface="Glacial Indifference"/>
              <a:cs typeface="Glacial Indifference"/>
              <a:sym typeface="Glacial Indifference"/>
            </a:endParaRPr>
          </a:p>
        </p:txBody>
      </p:sp>
      <p:sp>
        <p:nvSpPr>
          <p:cNvPr id="16" name="Freeform 16"/>
          <p:cNvSpPr/>
          <p:nvPr/>
        </p:nvSpPr>
        <p:spPr>
          <a:xfrm rot="-6421045">
            <a:off x="8987369" y="5123006"/>
            <a:ext cx="1576856" cy="838834"/>
          </a:xfrm>
          <a:custGeom>
            <a:avLst/>
            <a:gdLst/>
            <a:ahLst/>
            <a:cxnLst/>
            <a:rect l="l" t="t" r="r" b="b"/>
            <a:pathLst>
              <a:path w="1576856" h="838834">
                <a:moveTo>
                  <a:pt x="0" y="0"/>
                </a:moveTo>
                <a:lnTo>
                  <a:pt x="1576856" y="0"/>
                </a:lnTo>
                <a:lnTo>
                  <a:pt x="1576856" y="838835"/>
                </a:lnTo>
                <a:lnTo>
                  <a:pt x="0" y="8388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7" name="Freeform 17"/>
          <p:cNvSpPr/>
          <p:nvPr/>
        </p:nvSpPr>
        <p:spPr>
          <a:xfrm rot="-6421045">
            <a:off x="64611" y="4482926"/>
            <a:ext cx="1576856" cy="838834"/>
          </a:xfrm>
          <a:custGeom>
            <a:avLst/>
            <a:gdLst/>
            <a:ahLst/>
            <a:cxnLst/>
            <a:rect l="l" t="t" r="r" b="b"/>
            <a:pathLst>
              <a:path w="1576856" h="838834">
                <a:moveTo>
                  <a:pt x="0" y="0"/>
                </a:moveTo>
                <a:lnTo>
                  <a:pt x="1576856" y="0"/>
                </a:lnTo>
                <a:lnTo>
                  <a:pt x="1576856" y="838835"/>
                </a:lnTo>
                <a:lnTo>
                  <a:pt x="0" y="8388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8" name="Freeform 18"/>
          <p:cNvSpPr/>
          <p:nvPr/>
        </p:nvSpPr>
        <p:spPr>
          <a:xfrm>
            <a:off x="2826573" y="8813623"/>
            <a:ext cx="1791313" cy="1771772"/>
          </a:xfrm>
          <a:custGeom>
            <a:avLst/>
            <a:gdLst/>
            <a:ahLst/>
            <a:cxnLst/>
            <a:rect l="l" t="t" r="r" b="b"/>
            <a:pathLst>
              <a:path w="1791313" h="1771772">
                <a:moveTo>
                  <a:pt x="0" y="0"/>
                </a:moveTo>
                <a:lnTo>
                  <a:pt x="1791313" y="0"/>
                </a:lnTo>
                <a:lnTo>
                  <a:pt x="1791313" y="1771771"/>
                </a:lnTo>
                <a:lnTo>
                  <a:pt x="0" y="17717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TextBox 3"/>
          <p:cNvSpPr txBox="1"/>
          <p:nvPr/>
        </p:nvSpPr>
        <p:spPr>
          <a:xfrm>
            <a:off x="8980415" y="3448223"/>
            <a:ext cx="8431595" cy="5727791"/>
          </a:xfrm>
          <a:prstGeom prst="rect">
            <a:avLst/>
          </a:prstGeom>
        </p:spPr>
        <p:txBody>
          <a:bodyPr lIns="0" tIns="0" rIns="0" bIns="0" rtlCol="0" anchor="t">
            <a:spAutoFit/>
          </a:bodyPr>
          <a:lstStyle/>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Goal: Achieve the attacker’s goals. which is Disrupt the availability of the HTTP server by overwhelming it with requests, making it unable to respond to legitimate traffic.</a:t>
            </a:r>
          </a:p>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Action: Disrupt service on h1(http server).</a:t>
            </a:r>
          </a:p>
          <a:p>
            <a:pPr marL="756425" lvl="1" indent="-378212" algn="just">
              <a:lnSpc>
                <a:spcPts val="3503"/>
              </a:lnSpc>
              <a:buFont typeface="Arial"/>
              <a:buChar char="•"/>
            </a:pPr>
            <a:r>
              <a:rPr lang="en-US" sz="3503">
                <a:solidFill>
                  <a:srgbClr val="0A0147"/>
                </a:solidFill>
                <a:latin typeface="Glacial Indifference"/>
                <a:ea typeface="Glacial Indifference"/>
                <a:cs typeface="Glacial Indifference"/>
                <a:sym typeface="Glacial Indifference"/>
              </a:rPr>
              <a:t>Details: Monitor the effectiveness of the DoS attack by pinging h1 from h10 to verify that packets are dropped as we see before</a:t>
            </a:r>
          </a:p>
          <a:p>
            <a:pPr algn="just">
              <a:lnSpc>
                <a:spcPts val="3503"/>
              </a:lnSpc>
            </a:pPr>
            <a:endParaRPr lang="en-US" sz="3503">
              <a:solidFill>
                <a:srgbClr val="0A0147"/>
              </a:solidFill>
              <a:latin typeface="Glacial Indifference"/>
              <a:ea typeface="Glacial Indifference"/>
              <a:cs typeface="Glacial Indifference"/>
              <a:sym typeface="Glacial Indifference"/>
            </a:endParaRPr>
          </a:p>
          <a:p>
            <a:pPr algn="just">
              <a:lnSpc>
                <a:spcPts val="3503"/>
              </a:lnSpc>
            </a:pPr>
            <a:endParaRPr lang="en-US" sz="3503">
              <a:solidFill>
                <a:srgbClr val="0A0147"/>
              </a:solidFill>
              <a:latin typeface="Glacial Indifference"/>
              <a:ea typeface="Glacial Indifference"/>
              <a:cs typeface="Glacial Indifference"/>
              <a:sym typeface="Glacial Indifference"/>
            </a:endParaRPr>
          </a:p>
        </p:txBody>
      </p:sp>
      <p:sp>
        <p:nvSpPr>
          <p:cNvPr id="4" name="Freeform 4"/>
          <p:cNvSpPr/>
          <p:nvPr/>
        </p:nvSpPr>
        <p:spPr>
          <a:xfrm rot="-5720422">
            <a:off x="8698992" y="6147023"/>
            <a:ext cx="890016" cy="473459"/>
          </a:xfrm>
          <a:custGeom>
            <a:avLst/>
            <a:gdLst/>
            <a:ahLst/>
            <a:cxnLst/>
            <a:rect l="l" t="t" r="r" b="b"/>
            <a:pathLst>
              <a:path w="890016" h="473459">
                <a:moveTo>
                  <a:pt x="0" y="0"/>
                </a:moveTo>
                <a:lnTo>
                  <a:pt x="890016" y="0"/>
                </a:lnTo>
                <a:lnTo>
                  <a:pt x="890016" y="473459"/>
                </a:lnTo>
                <a:lnTo>
                  <a:pt x="0" y="473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2976413" y="9401114"/>
            <a:ext cx="1791313" cy="1771772"/>
          </a:xfrm>
          <a:custGeom>
            <a:avLst/>
            <a:gdLst/>
            <a:ahLst/>
            <a:cxnLst/>
            <a:rect l="l" t="t" r="r" b="b"/>
            <a:pathLst>
              <a:path w="1791313" h="1771772">
                <a:moveTo>
                  <a:pt x="0" y="0"/>
                </a:moveTo>
                <a:lnTo>
                  <a:pt x="1791313" y="0"/>
                </a:lnTo>
                <a:lnTo>
                  <a:pt x="1791313" y="1771772"/>
                </a:lnTo>
                <a:lnTo>
                  <a:pt x="0" y="17717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7908875" y="9699508"/>
            <a:ext cx="901094" cy="415636"/>
          </a:xfrm>
          <a:custGeom>
            <a:avLst/>
            <a:gdLst/>
            <a:ahLst/>
            <a:cxnLst/>
            <a:rect l="l" t="t" r="r" b="b"/>
            <a:pathLst>
              <a:path w="901094" h="415636">
                <a:moveTo>
                  <a:pt x="0" y="0"/>
                </a:moveTo>
                <a:lnTo>
                  <a:pt x="901094" y="0"/>
                </a:lnTo>
                <a:lnTo>
                  <a:pt x="901094" y="415637"/>
                </a:lnTo>
                <a:lnTo>
                  <a:pt x="0" y="415637"/>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8" name="Freeform 8"/>
          <p:cNvSpPr/>
          <p:nvPr/>
        </p:nvSpPr>
        <p:spPr>
          <a:xfrm>
            <a:off x="15707598" y="-257474"/>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6913245" y="1533401"/>
            <a:ext cx="1446177" cy="1381247"/>
          </a:xfrm>
          <a:custGeom>
            <a:avLst/>
            <a:gdLst/>
            <a:ahLst/>
            <a:cxnLst/>
            <a:rect l="l" t="t" r="r" b="b"/>
            <a:pathLst>
              <a:path w="1446177" h="1381247">
                <a:moveTo>
                  <a:pt x="0" y="0"/>
                </a:moveTo>
                <a:lnTo>
                  <a:pt x="1446177" y="0"/>
                </a:lnTo>
                <a:lnTo>
                  <a:pt x="1446177" y="1381247"/>
                </a:lnTo>
                <a:lnTo>
                  <a:pt x="0" y="1381247"/>
                </a:lnTo>
                <a:lnTo>
                  <a:pt x="0" y="0"/>
                </a:lnTo>
                <a:close/>
              </a:path>
            </a:pathLst>
          </a:custGeom>
          <a:blipFill>
            <a:blip r:embed="rId13"/>
            <a:stretch>
              <a:fillRect/>
            </a:stretch>
          </a:blipFill>
        </p:spPr>
        <p:txBody>
          <a:bodyPr/>
          <a:lstStyle/>
          <a:p>
            <a:endParaRPr lang="en-US"/>
          </a:p>
        </p:txBody>
      </p:sp>
      <p:sp>
        <p:nvSpPr>
          <p:cNvPr id="10" name="Freeform 10"/>
          <p:cNvSpPr/>
          <p:nvPr/>
        </p:nvSpPr>
        <p:spPr>
          <a:xfrm>
            <a:off x="142080" y="3618252"/>
            <a:ext cx="8447680" cy="4790773"/>
          </a:xfrm>
          <a:custGeom>
            <a:avLst/>
            <a:gdLst/>
            <a:ahLst/>
            <a:cxnLst/>
            <a:rect l="l" t="t" r="r" b="b"/>
            <a:pathLst>
              <a:path w="8447680" h="4790773">
                <a:moveTo>
                  <a:pt x="0" y="0"/>
                </a:moveTo>
                <a:lnTo>
                  <a:pt x="8447680" y="0"/>
                </a:lnTo>
                <a:lnTo>
                  <a:pt x="8447680" y="4790774"/>
                </a:lnTo>
                <a:lnTo>
                  <a:pt x="0" y="4790774"/>
                </a:lnTo>
                <a:lnTo>
                  <a:pt x="0" y="0"/>
                </a:lnTo>
                <a:close/>
              </a:path>
            </a:pathLst>
          </a:custGeom>
          <a:blipFill>
            <a:blip r:embed="rId14"/>
            <a:stretch>
              <a:fillRect/>
            </a:stretch>
          </a:blipFill>
        </p:spPr>
        <p:txBody>
          <a:bodyPr/>
          <a:lstStyle/>
          <a:p>
            <a:endParaRPr lang="en-US"/>
          </a:p>
        </p:txBody>
      </p:sp>
      <p:sp>
        <p:nvSpPr>
          <p:cNvPr id="11" name="TextBox 11"/>
          <p:cNvSpPr txBox="1"/>
          <p:nvPr/>
        </p:nvSpPr>
        <p:spPr>
          <a:xfrm>
            <a:off x="8488268" y="1647998"/>
            <a:ext cx="11933332" cy="1057277"/>
          </a:xfrm>
          <a:prstGeom prst="rect">
            <a:avLst/>
          </a:prstGeom>
        </p:spPr>
        <p:txBody>
          <a:bodyPr wrap="square" lIns="0" tIns="0" rIns="0" bIns="0" rtlCol="0" anchor="t">
            <a:spAutoFit/>
          </a:bodyPr>
          <a:lstStyle/>
          <a:p>
            <a:pPr algn="just">
              <a:lnSpc>
                <a:spcPts val="9000"/>
              </a:lnSpc>
            </a:pPr>
            <a:r>
              <a:rPr lang="en-US" sz="7200" dirty="0">
                <a:solidFill>
                  <a:srgbClr val="5383FF"/>
                </a:solidFill>
                <a:latin typeface="Impact"/>
                <a:ea typeface="Impact"/>
                <a:cs typeface="Impact"/>
                <a:sym typeface="Impact"/>
              </a:rPr>
              <a:t>ACTIONS ON OBJECTIVES</a:t>
            </a:r>
          </a:p>
        </p:txBody>
      </p:sp>
      <p:sp>
        <p:nvSpPr>
          <p:cNvPr id="12" name="TextBox 12"/>
          <p:cNvSpPr txBox="1"/>
          <p:nvPr/>
        </p:nvSpPr>
        <p:spPr>
          <a:xfrm>
            <a:off x="1664094" y="772636"/>
            <a:ext cx="1706672" cy="521593"/>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DOS ATTACK SCENARIO</a:t>
            </a:r>
          </a:p>
        </p:txBody>
      </p:sp>
      <p:grpSp>
        <p:nvGrpSpPr>
          <p:cNvPr id="13" name="Group 13"/>
          <p:cNvGrpSpPr/>
          <p:nvPr/>
        </p:nvGrpSpPr>
        <p:grpSpPr>
          <a:xfrm>
            <a:off x="239078" y="7557135"/>
            <a:ext cx="1133475" cy="259080"/>
            <a:chOff x="0" y="0"/>
            <a:chExt cx="1511300" cy="345440"/>
          </a:xfrm>
        </p:grpSpPr>
        <p:sp>
          <p:nvSpPr>
            <p:cNvPr id="14" name="Freeform 14"/>
            <p:cNvSpPr/>
            <p:nvPr/>
          </p:nvSpPr>
          <p:spPr>
            <a:xfrm>
              <a:off x="46990" y="-1270"/>
              <a:ext cx="1418590" cy="306070"/>
            </a:xfrm>
            <a:custGeom>
              <a:avLst/>
              <a:gdLst/>
              <a:ahLst/>
              <a:cxnLst/>
              <a:rect l="l" t="t" r="r" b="b"/>
              <a:pathLst>
                <a:path w="1418590" h="306070">
                  <a:moveTo>
                    <a:pt x="40640" y="64770"/>
                  </a:moveTo>
                  <a:cubicBezTo>
                    <a:pt x="701040" y="77470"/>
                    <a:pt x="929640" y="76200"/>
                    <a:pt x="1083310" y="69850"/>
                  </a:cubicBezTo>
                  <a:cubicBezTo>
                    <a:pt x="1188720" y="66040"/>
                    <a:pt x="1301750" y="44450"/>
                    <a:pt x="1352550" y="52070"/>
                  </a:cubicBezTo>
                  <a:cubicBezTo>
                    <a:pt x="1371600" y="54610"/>
                    <a:pt x="1383030" y="58420"/>
                    <a:pt x="1391920" y="67310"/>
                  </a:cubicBezTo>
                  <a:cubicBezTo>
                    <a:pt x="1403350" y="77470"/>
                    <a:pt x="1408430" y="91440"/>
                    <a:pt x="1412240" y="109220"/>
                  </a:cubicBezTo>
                  <a:cubicBezTo>
                    <a:pt x="1417320" y="135890"/>
                    <a:pt x="1418590" y="186690"/>
                    <a:pt x="1413510" y="213360"/>
                  </a:cubicBezTo>
                  <a:cubicBezTo>
                    <a:pt x="1409700" y="229870"/>
                    <a:pt x="1404620" y="242570"/>
                    <a:pt x="1393190" y="252730"/>
                  </a:cubicBezTo>
                  <a:cubicBezTo>
                    <a:pt x="1376680" y="267970"/>
                    <a:pt x="1341120" y="275590"/>
                    <a:pt x="1311910" y="281940"/>
                  </a:cubicBezTo>
                  <a:cubicBezTo>
                    <a:pt x="1277620" y="289560"/>
                    <a:pt x="1256030" y="292100"/>
                    <a:pt x="1201420" y="295910"/>
                  </a:cubicBezTo>
                  <a:cubicBezTo>
                    <a:pt x="1037590" y="306070"/>
                    <a:pt x="412750" y="300990"/>
                    <a:pt x="220980" y="295910"/>
                  </a:cubicBezTo>
                  <a:cubicBezTo>
                    <a:pt x="142240" y="293370"/>
                    <a:pt x="90170" y="298450"/>
                    <a:pt x="53340" y="285750"/>
                  </a:cubicBezTo>
                  <a:cubicBezTo>
                    <a:pt x="34290" y="279400"/>
                    <a:pt x="21590" y="271780"/>
                    <a:pt x="12700" y="256540"/>
                  </a:cubicBezTo>
                  <a:cubicBezTo>
                    <a:pt x="0" y="233680"/>
                    <a:pt x="0" y="186690"/>
                    <a:pt x="3810" y="153670"/>
                  </a:cubicBezTo>
                  <a:cubicBezTo>
                    <a:pt x="7620" y="124460"/>
                    <a:pt x="21590" y="73660"/>
                    <a:pt x="33020" y="71120"/>
                  </a:cubicBezTo>
                  <a:cubicBezTo>
                    <a:pt x="40640" y="68580"/>
                    <a:pt x="57150" y="86360"/>
                    <a:pt x="57150" y="91440"/>
                  </a:cubicBezTo>
                  <a:cubicBezTo>
                    <a:pt x="55880" y="97790"/>
                    <a:pt x="33020" y="109220"/>
                    <a:pt x="27940" y="105410"/>
                  </a:cubicBezTo>
                  <a:cubicBezTo>
                    <a:pt x="22860" y="102870"/>
                    <a:pt x="21590" y="80010"/>
                    <a:pt x="25400" y="74930"/>
                  </a:cubicBezTo>
                  <a:cubicBezTo>
                    <a:pt x="29210" y="71120"/>
                    <a:pt x="38100" y="68580"/>
                    <a:pt x="43180" y="71120"/>
                  </a:cubicBezTo>
                  <a:cubicBezTo>
                    <a:pt x="49530" y="73660"/>
                    <a:pt x="54610" y="81280"/>
                    <a:pt x="57150" y="90170"/>
                  </a:cubicBezTo>
                  <a:cubicBezTo>
                    <a:pt x="59690" y="104140"/>
                    <a:pt x="44450" y="130810"/>
                    <a:pt x="41910" y="153670"/>
                  </a:cubicBezTo>
                  <a:cubicBezTo>
                    <a:pt x="39370" y="180340"/>
                    <a:pt x="27940" y="219710"/>
                    <a:pt x="44450" y="238760"/>
                  </a:cubicBezTo>
                  <a:cubicBezTo>
                    <a:pt x="69850" y="265430"/>
                    <a:pt x="138430" y="252730"/>
                    <a:pt x="220980" y="257810"/>
                  </a:cubicBezTo>
                  <a:cubicBezTo>
                    <a:pt x="420370" y="267970"/>
                    <a:pt x="1057910" y="273050"/>
                    <a:pt x="1238250" y="254000"/>
                  </a:cubicBezTo>
                  <a:cubicBezTo>
                    <a:pt x="1303020" y="247650"/>
                    <a:pt x="1348740" y="255270"/>
                    <a:pt x="1370330" y="228600"/>
                  </a:cubicBezTo>
                  <a:cubicBezTo>
                    <a:pt x="1391920" y="201930"/>
                    <a:pt x="1402080" y="127000"/>
                    <a:pt x="1367790" y="95250"/>
                  </a:cubicBezTo>
                  <a:cubicBezTo>
                    <a:pt x="1270000" y="0"/>
                    <a:pt x="450850" y="119380"/>
                    <a:pt x="228600" y="114300"/>
                  </a:cubicBezTo>
                  <a:cubicBezTo>
                    <a:pt x="138430" y="111760"/>
                    <a:pt x="63500" y="116840"/>
                    <a:pt x="36830" y="101600"/>
                  </a:cubicBezTo>
                  <a:cubicBezTo>
                    <a:pt x="26670" y="96520"/>
                    <a:pt x="21590" y="87630"/>
                    <a:pt x="21590" y="81280"/>
                  </a:cubicBezTo>
                  <a:cubicBezTo>
                    <a:pt x="22860" y="74930"/>
                    <a:pt x="40640" y="64770"/>
                    <a:pt x="40640" y="64770"/>
                  </a:cubicBezTo>
                </a:path>
              </a:pathLst>
            </a:custGeom>
            <a:solidFill>
              <a:srgbClr val="FF0000"/>
            </a:solidFill>
            <a:ln cap="sq">
              <a:noFill/>
              <a:prstDash val="solid"/>
              <a:miter/>
            </a:ln>
          </p:spPr>
          <p:txBody>
            <a:bodyPr/>
            <a:lstStyle/>
            <a:p>
              <a:endParaRPr lang="en-US"/>
            </a:p>
          </p:txBody>
        </p:sp>
      </p:grpSp>
      <p:grpSp>
        <p:nvGrpSpPr>
          <p:cNvPr id="15" name="Group 15"/>
          <p:cNvGrpSpPr/>
          <p:nvPr/>
        </p:nvGrpSpPr>
        <p:grpSpPr>
          <a:xfrm>
            <a:off x="533400" y="7557135"/>
            <a:ext cx="839152" cy="127635"/>
            <a:chOff x="0" y="0"/>
            <a:chExt cx="1118870" cy="170180"/>
          </a:xfrm>
        </p:grpSpPr>
        <p:sp>
          <p:nvSpPr>
            <p:cNvPr id="16" name="Freeform 16"/>
            <p:cNvSpPr/>
            <p:nvPr/>
          </p:nvSpPr>
          <p:spPr>
            <a:xfrm>
              <a:off x="50800" y="40640"/>
              <a:ext cx="1017270" cy="82550"/>
            </a:xfrm>
            <a:custGeom>
              <a:avLst/>
              <a:gdLst/>
              <a:ahLst/>
              <a:cxnLst/>
              <a:rect l="l" t="t" r="r" b="b"/>
              <a:pathLst>
                <a:path w="1017270" h="82550">
                  <a:moveTo>
                    <a:pt x="19050" y="27940"/>
                  </a:moveTo>
                  <a:cubicBezTo>
                    <a:pt x="396240" y="38100"/>
                    <a:pt x="422910" y="26670"/>
                    <a:pt x="487680" y="22860"/>
                  </a:cubicBezTo>
                  <a:cubicBezTo>
                    <a:pt x="600710" y="13970"/>
                    <a:pt x="868680" y="0"/>
                    <a:pt x="949960" y="10160"/>
                  </a:cubicBezTo>
                  <a:cubicBezTo>
                    <a:pt x="979170" y="13970"/>
                    <a:pt x="1000760" y="16510"/>
                    <a:pt x="1009650" y="26670"/>
                  </a:cubicBezTo>
                  <a:cubicBezTo>
                    <a:pt x="1016000" y="33020"/>
                    <a:pt x="1017270" y="43180"/>
                    <a:pt x="1014730" y="49530"/>
                  </a:cubicBezTo>
                  <a:cubicBezTo>
                    <a:pt x="1013460" y="54610"/>
                    <a:pt x="1000760" y="60960"/>
                    <a:pt x="995680" y="59690"/>
                  </a:cubicBezTo>
                  <a:cubicBezTo>
                    <a:pt x="989330" y="58420"/>
                    <a:pt x="977900" y="44450"/>
                    <a:pt x="979170" y="38100"/>
                  </a:cubicBezTo>
                  <a:cubicBezTo>
                    <a:pt x="980440" y="31750"/>
                    <a:pt x="995680" y="21590"/>
                    <a:pt x="1002030" y="22860"/>
                  </a:cubicBezTo>
                  <a:cubicBezTo>
                    <a:pt x="1008380" y="24130"/>
                    <a:pt x="1017270" y="34290"/>
                    <a:pt x="1017270" y="40640"/>
                  </a:cubicBezTo>
                  <a:cubicBezTo>
                    <a:pt x="1016000" y="46990"/>
                    <a:pt x="1005840" y="58420"/>
                    <a:pt x="996950" y="60960"/>
                  </a:cubicBezTo>
                  <a:cubicBezTo>
                    <a:pt x="986790" y="63500"/>
                    <a:pt x="977900" y="50800"/>
                    <a:pt x="955040" y="48260"/>
                  </a:cubicBezTo>
                  <a:cubicBezTo>
                    <a:pt x="855980" y="36830"/>
                    <a:pt x="317500" y="82550"/>
                    <a:pt x="158750" y="78740"/>
                  </a:cubicBezTo>
                  <a:cubicBezTo>
                    <a:pt x="91440" y="77470"/>
                    <a:pt x="36830" y="78740"/>
                    <a:pt x="13970" y="66040"/>
                  </a:cubicBezTo>
                  <a:cubicBezTo>
                    <a:pt x="5080" y="60960"/>
                    <a:pt x="0" y="50800"/>
                    <a:pt x="0" y="45720"/>
                  </a:cubicBezTo>
                  <a:cubicBezTo>
                    <a:pt x="1270" y="39370"/>
                    <a:pt x="19050" y="27940"/>
                    <a:pt x="19050" y="27940"/>
                  </a:cubicBezTo>
                </a:path>
              </a:pathLst>
            </a:custGeom>
            <a:solidFill>
              <a:srgbClr val="FF0000"/>
            </a:solidFill>
            <a:ln cap="sq">
              <a:noFill/>
              <a:prstDash val="solid"/>
              <a:miter/>
            </a:ln>
          </p:spPr>
          <p:txBody>
            <a:bodyPr/>
            <a:lstStyle/>
            <a:p>
              <a:endParaRPr lang="en-US"/>
            </a:p>
          </p:txBody>
        </p:sp>
      </p:grpSp>
      <p:grpSp>
        <p:nvGrpSpPr>
          <p:cNvPr id="17" name="Group 17"/>
          <p:cNvGrpSpPr/>
          <p:nvPr/>
        </p:nvGrpSpPr>
        <p:grpSpPr>
          <a:xfrm>
            <a:off x="6449378" y="4561522"/>
            <a:ext cx="381953" cy="300990"/>
            <a:chOff x="0" y="0"/>
            <a:chExt cx="509270" cy="401320"/>
          </a:xfrm>
        </p:grpSpPr>
        <p:sp>
          <p:nvSpPr>
            <p:cNvPr id="18" name="Freeform 18"/>
            <p:cNvSpPr/>
            <p:nvPr/>
          </p:nvSpPr>
          <p:spPr>
            <a:xfrm>
              <a:off x="46990" y="46990"/>
              <a:ext cx="417830" cy="306070"/>
            </a:xfrm>
            <a:custGeom>
              <a:avLst/>
              <a:gdLst/>
              <a:ahLst/>
              <a:cxnLst/>
              <a:rect l="l" t="t" r="r" b="b"/>
              <a:pathLst>
                <a:path w="417830" h="306070">
                  <a:moveTo>
                    <a:pt x="6350" y="271780"/>
                  </a:moveTo>
                  <a:cubicBezTo>
                    <a:pt x="201930" y="101600"/>
                    <a:pt x="283210" y="41910"/>
                    <a:pt x="312420" y="38100"/>
                  </a:cubicBezTo>
                  <a:cubicBezTo>
                    <a:pt x="323850" y="36830"/>
                    <a:pt x="335280" y="43180"/>
                    <a:pt x="335280" y="45720"/>
                  </a:cubicBezTo>
                  <a:cubicBezTo>
                    <a:pt x="334010" y="53340"/>
                    <a:pt x="143510" y="67310"/>
                    <a:pt x="111760" y="58420"/>
                  </a:cubicBezTo>
                  <a:cubicBezTo>
                    <a:pt x="101600" y="55880"/>
                    <a:pt x="95250" y="52070"/>
                    <a:pt x="93980" y="45720"/>
                  </a:cubicBezTo>
                  <a:cubicBezTo>
                    <a:pt x="91440" y="40640"/>
                    <a:pt x="91440" y="30480"/>
                    <a:pt x="99060" y="25400"/>
                  </a:cubicBezTo>
                  <a:cubicBezTo>
                    <a:pt x="123190" y="5080"/>
                    <a:pt x="328930" y="17780"/>
                    <a:pt x="369570" y="20320"/>
                  </a:cubicBezTo>
                  <a:cubicBezTo>
                    <a:pt x="382270" y="21590"/>
                    <a:pt x="387350" y="19050"/>
                    <a:pt x="393700" y="22860"/>
                  </a:cubicBezTo>
                  <a:cubicBezTo>
                    <a:pt x="401320" y="29210"/>
                    <a:pt x="407670" y="40640"/>
                    <a:pt x="411480" y="54610"/>
                  </a:cubicBezTo>
                  <a:cubicBezTo>
                    <a:pt x="417830" y="83820"/>
                    <a:pt x="412750" y="151130"/>
                    <a:pt x="402590" y="193040"/>
                  </a:cubicBezTo>
                  <a:cubicBezTo>
                    <a:pt x="394970" y="229870"/>
                    <a:pt x="378460" y="283210"/>
                    <a:pt x="361950" y="293370"/>
                  </a:cubicBezTo>
                  <a:cubicBezTo>
                    <a:pt x="355600" y="298450"/>
                    <a:pt x="344170" y="297180"/>
                    <a:pt x="339090" y="293370"/>
                  </a:cubicBezTo>
                  <a:cubicBezTo>
                    <a:pt x="335280" y="290830"/>
                    <a:pt x="330200" y="283210"/>
                    <a:pt x="331470" y="278130"/>
                  </a:cubicBezTo>
                  <a:cubicBezTo>
                    <a:pt x="332740" y="271780"/>
                    <a:pt x="346710" y="259080"/>
                    <a:pt x="353060" y="259080"/>
                  </a:cubicBezTo>
                  <a:cubicBezTo>
                    <a:pt x="359410" y="260350"/>
                    <a:pt x="370840" y="275590"/>
                    <a:pt x="369570" y="281940"/>
                  </a:cubicBezTo>
                  <a:cubicBezTo>
                    <a:pt x="368300" y="288290"/>
                    <a:pt x="353060" y="298450"/>
                    <a:pt x="346710" y="297180"/>
                  </a:cubicBezTo>
                  <a:cubicBezTo>
                    <a:pt x="340360" y="295910"/>
                    <a:pt x="334010" y="288290"/>
                    <a:pt x="331470" y="279400"/>
                  </a:cubicBezTo>
                  <a:cubicBezTo>
                    <a:pt x="327660" y="259080"/>
                    <a:pt x="359410" y="209550"/>
                    <a:pt x="365760" y="172720"/>
                  </a:cubicBezTo>
                  <a:cubicBezTo>
                    <a:pt x="372110" y="135890"/>
                    <a:pt x="392430" y="81280"/>
                    <a:pt x="369570" y="58420"/>
                  </a:cubicBezTo>
                  <a:cubicBezTo>
                    <a:pt x="336550" y="24130"/>
                    <a:pt x="147320" y="72390"/>
                    <a:pt x="111760" y="58420"/>
                  </a:cubicBezTo>
                  <a:cubicBezTo>
                    <a:pt x="100330" y="54610"/>
                    <a:pt x="92710" y="48260"/>
                    <a:pt x="92710" y="41910"/>
                  </a:cubicBezTo>
                  <a:cubicBezTo>
                    <a:pt x="91440" y="35560"/>
                    <a:pt x="97790" y="25400"/>
                    <a:pt x="106680" y="20320"/>
                  </a:cubicBezTo>
                  <a:cubicBezTo>
                    <a:pt x="124460" y="11430"/>
                    <a:pt x="186690" y="27940"/>
                    <a:pt x="213360" y="21590"/>
                  </a:cubicBezTo>
                  <a:cubicBezTo>
                    <a:pt x="231140" y="19050"/>
                    <a:pt x="240030" y="6350"/>
                    <a:pt x="255270" y="3810"/>
                  </a:cubicBezTo>
                  <a:cubicBezTo>
                    <a:pt x="270510" y="0"/>
                    <a:pt x="290830" y="1270"/>
                    <a:pt x="308610" y="3810"/>
                  </a:cubicBezTo>
                  <a:cubicBezTo>
                    <a:pt x="325120" y="5080"/>
                    <a:pt x="349250" y="5080"/>
                    <a:pt x="356870" y="13970"/>
                  </a:cubicBezTo>
                  <a:cubicBezTo>
                    <a:pt x="361950" y="22860"/>
                    <a:pt x="360680" y="40640"/>
                    <a:pt x="351790" y="55880"/>
                  </a:cubicBezTo>
                  <a:cubicBezTo>
                    <a:pt x="330200" y="90170"/>
                    <a:pt x="217170" y="134620"/>
                    <a:pt x="161290" y="179070"/>
                  </a:cubicBezTo>
                  <a:cubicBezTo>
                    <a:pt x="111760" y="218440"/>
                    <a:pt x="57150" y="292100"/>
                    <a:pt x="29210" y="302260"/>
                  </a:cubicBezTo>
                  <a:cubicBezTo>
                    <a:pt x="19050" y="306070"/>
                    <a:pt x="7620" y="304800"/>
                    <a:pt x="3810" y="299720"/>
                  </a:cubicBezTo>
                  <a:cubicBezTo>
                    <a:pt x="0" y="295910"/>
                    <a:pt x="6350" y="271780"/>
                    <a:pt x="6350" y="271780"/>
                  </a:cubicBezTo>
                </a:path>
              </a:pathLst>
            </a:custGeom>
            <a:solidFill>
              <a:srgbClr val="FF0000"/>
            </a:solidFill>
            <a:ln cap="sq">
              <a:noFill/>
              <a:prstDash val="solid"/>
              <a:miter/>
            </a:ln>
          </p:spPr>
          <p:txBody>
            <a:bodyPr/>
            <a:lstStyle/>
            <a:p>
              <a:endParaRPr lang="en-US"/>
            </a:p>
          </p:txBody>
        </p:sp>
      </p:gr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8935390" y="9827225"/>
            <a:ext cx="1329687" cy="1315181"/>
          </a:xfrm>
          <a:custGeom>
            <a:avLst/>
            <a:gdLst/>
            <a:ahLst/>
            <a:cxnLst/>
            <a:rect l="l" t="t" r="r" b="b"/>
            <a:pathLst>
              <a:path w="1329687" h="1315181">
                <a:moveTo>
                  <a:pt x="0" y="0"/>
                </a:moveTo>
                <a:lnTo>
                  <a:pt x="1329687" y="0"/>
                </a:lnTo>
                <a:lnTo>
                  <a:pt x="1329687" y="1315181"/>
                </a:lnTo>
                <a:lnTo>
                  <a:pt x="0" y="1315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 name="Picture 4"/>
          <p:cNvPicPr>
            <a:picLocks noChangeAspect="1"/>
          </p:cNvPicPr>
          <p:nvPr/>
        </p:nvPicPr>
        <p:blipFill>
          <a:blip r:embed="rId5"/>
          <a:srcRect/>
          <a:stretch>
            <a:fillRect/>
          </a:stretch>
        </p:blipFill>
        <p:spPr>
          <a:xfrm>
            <a:off x="868802" y="2772005"/>
            <a:ext cx="720477" cy="762410"/>
          </a:xfrm>
          <a:prstGeom prst="rect">
            <a:avLst/>
          </a:prstGeom>
        </p:spPr>
      </p:pic>
      <p:pic>
        <p:nvPicPr>
          <p:cNvPr id="5" name="Picture 5"/>
          <p:cNvPicPr>
            <a:picLocks noChangeAspect="1"/>
          </p:cNvPicPr>
          <p:nvPr/>
        </p:nvPicPr>
        <p:blipFill>
          <a:blip r:embed="rId6"/>
          <a:srcRect/>
          <a:stretch>
            <a:fillRect/>
          </a:stretch>
        </p:blipFill>
        <p:spPr>
          <a:xfrm>
            <a:off x="9966526" y="2861885"/>
            <a:ext cx="750756" cy="794450"/>
          </a:xfrm>
          <a:prstGeom prst="rect">
            <a:avLst/>
          </a:prstGeom>
        </p:spPr>
      </p:pic>
      <p:sp>
        <p:nvSpPr>
          <p:cNvPr id="6" name="Freeform 6"/>
          <p:cNvSpPr/>
          <p:nvPr/>
        </p:nvSpPr>
        <p:spPr>
          <a:xfrm>
            <a:off x="157935" y="524258"/>
            <a:ext cx="781059" cy="781059"/>
          </a:xfrm>
          <a:custGeom>
            <a:avLst/>
            <a:gdLst/>
            <a:ahLst/>
            <a:cxnLst/>
            <a:rect l="l" t="t" r="r" b="b"/>
            <a:pathLst>
              <a:path w="781059" h="781059">
                <a:moveTo>
                  <a:pt x="0" y="0"/>
                </a:moveTo>
                <a:lnTo>
                  <a:pt x="781058" y="0"/>
                </a:lnTo>
                <a:lnTo>
                  <a:pt x="781058" y="781058"/>
                </a:lnTo>
                <a:lnTo>
                  <a:pt x="0" y="7810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7259300" y="524258"/>
            <a:ext cx="781059" cy="781059"/>
          </a:xfrm>
          <a:custGeom>
            <a:avLst/>
            <a:gdLst/>
            <a:ahLst/>
            <a:cxnLst/>
            <a:rect l="l" t="t" r="r" b="b"/>
            <a:pathLst>
              <a:path w="781059" h="781059">
                <a:moveTo>
                  <a:pt x="0" y="0"/>
                </a:moveTo>
                <a:lnTo>
                  <a:pt x="781059" y="0"/>
                </a:lnTo>
                <a:lnTo>
                  <a:pt x="781059" y="781058"/>
                </a:lnTo>
                <a:lnTo>
                  <a:pt x="0" y="7810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2079227" y="6031223"/>
            <a:ext cx="6779336" cy="4060648"/>
          </a:xfrm>
          <a:custGeom>
            <a:avLst/>
            <a:gdLst/>
            <a:ahLst/>
            <a:cxnLst/>
            <a:rect l="l" t="t" r="r" b="b"/>
            <a:pathLst>
              <a:path w="6779336" h="4060648">
                <a:moveTo>
                  <a:pt x="0" y="0"/>
                </a:moveTo>
                <a:lnTo>
                  <a:pt x="6779336" y="0"/>
                </a:lnTo>
                <a:lnTo>
                  <a:pt x="6779336" y="4060648"/>
                </a:lnTo>
                <a:lnTo>
                  <a:pt x="0" y="4060648"/>
                </a:lnTo>
                <a:lnTo>
                  <a:pt x="0" y="0"/>
                </a:lnTo>
                <a:close/>
              </a:path>
            </a:pathLst>
          </a:custGeom>
          <a:blipFill>
            <a:blip r:embed="rId9"/>
            <a:stretch>
              <a:fillRect/>
            </a:stretch>
          </a:blipFill>
        </p:spPr>
        <p:txBody>
          <a:bodyPr/>
          <a:lstStyle/>
          <a:p>
            <a:endParaRPr lang="en-US"/>
          </a:p>
        </p:txBody>
      </p:sp>
      <p:sp>
        <p:nvSpPr>
          <p:cNvPr id="9" name="Freeform 9"/>
          <p:cNvSpPr/>
          <p:nvPr/>
        </p:nvSpPr>
        <p:spPr>
          <a:xfrm>
            <a:off x="10341904" y="5788712"/>
            <a:ext cx="6917396" cy="4303159"/>
          </a:xfrm>
          <a:custGeom>
            <a:avLst/>
            <a:gdLst/>
            <a:ahLst/>
            <a:cxnLst/>
            <a:rect l="l" t="t" r="r" b="b"/>
            <a:pathLst>
              <a:path w="6917396" h="4303159">
                <a:moveTo>
                  <a:pt x="0" y="0"/>
                </a:moveTo>
                <a:lnTo>
                  <a:pt x="6917396" y="0"/>
                </a:lnTo>
                <a:lnTo>
                  <a:pt x="6917396" y="4303159"/>
                </a:lnTo>
                <a:lnTo>
                  <a:pt x="0" y="4303159"/>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1044136" y="405182"/>
            <a:ext cx="16215164" cy="1707525"/>
          </a:xfrm>
          <a:prstGeom prst="rect">
            <a:avLst/>
          </a:prstGeom>
        </p:spPr>
        <p:txBody>
          <a:bodyPr lIns="0" tIns="0" rIns="0" bIns="0" rtlCol="0" anchor="t">
            <a:spAutoFit/>
          </a:bodyPr>
          <a:lstStyle/>
          <a:p>
            <a:pPr algn="ctr">
              <a:lnSpc>
                <a:spcPts val="6100"/>
              </a:lnSpc>
            </a:pPr>
            <a:r>
              <a:rPr lang="en-US" sz="6100">
                <a:solidFill>
                  <a:srgbClr val="5383FF"/>
                </a:solidFill>
                <a:latin typeface="Impact"/>
                <a:ea typeface="Impact"/>
                <a:cs typeface="Impact"/>
                <a:sym typeface="Impact"/>
              </a:rPr>
              <a:t>SOME NOTES WHEN APPLYING THE KILL CHAIN MODEL IN THE SDN NETWORK USING DOS</a:t>
            </a:r>
          </a:p>
        </p:txBody>
      </p:sp>
      <p:sp>
        <p:nvSpPr>
          <p:cNvPr id="11" name="TextBox 11"/>
          <p:cNvSpPr txBox="1"/>
          <p:nvPr/>
        </p:nvSpPr>
        <p:spPr>
          <a:xfrm>
            <a:off x="1589280" y="2995853"/>
            <a:ext cx="6932547" cy="2892470"/>
          </a:xfrm>
          <a:prstGeom prst="rect">
            <a:avLst/>
          </a:prstGeom>
        </p:spPr>
        <p:txBody>
          <a:bodyPr lIns="0" tIns="0" rIns="0" bIns="0" rtlCol="0" anchor="t">
            <a:spAutoFit/>
          </a:bodyPr>
          <a:lstStyle/>
          <a:p>
            <a:pPr algn="l">
              <a:lnSpc>
                <a:spcPts val="3847"/>
              </a:lnSpc>
            </a:pPr>
            <a:r>
              <a:rPr lang="en-US" sz="2748">
                <a:solidFill>
                  <a:srgbClr val="000000"/>
                </a:solidFill>
                <a:latin typeface="Open Sans Bold"/>
                <a:ea typeface="Open Sans Bold"/>
                <a:cs typeface="Open Sans Bold"/>
                <a:sym typeface="Open Sans Bold"/>
              </a:rPr>
              <a:t>During Attack:</a:t>
            </a:r>
          </a:p>
          <a:p>
            <a:pPr marL="1186693" lvl="2" indent="-395564" algn="l">
              <a:lnSpc>
                <a:spcPts val="3847"/>
              </a:lnSpc>
              <a:buFont typeface="Arial"/>
              <a:buChar char="⚬"/>
            </a:pPr>
            <a:r>
              <a:rPr lang="en-US" sz="2748">
                <a:solidFill>
                  <a:srgbClr val="000000"/>
                </a:solidFill>
                <a:latin typeface="Open Sans"/>
                <a:ea typeface="Open Sans"/>
                <a:cs typeface="Open Sans"/>
                <a:sym typeface="Open Sans"/>
              </a:rPr>
              <a:t>Multiple OpenvSwitches go down due to resource exhaustion.</a:t>
            </a:r>
          </a:p>
          <a:p>
            <a:pPr marL="1186693" lvl="2" indent="-395564" algn="l">
              <a:lnSpc>
                <a:spcPts val="3847"/>
              </a:lnSpc>
              <a:buFont typeface="Arial"/>
              <a:buChar char="⚬"/>
            </a:pPr>
            <a:r>
              <a:rPr lang="en-US" sz="2748">
                <a:solidFill>
                  <a:srgbClr val="000000"/>
                </a:solidFill>
                <a:latin typeface="Open Sans"/>
                <a:ea typeface="Open Sans"/>
                <a:cs typeface="Open Sans"/>
                <a:sym typeface="Open Sans"/>
              </a:rPr>
              <a:t>Network segments connected through these switches become temporarily disconnected.</a:t>
            </a:r>
          </a:p>
        </p:txBody>
      </p:sp>
      <p:sp>
        <p:nvSpPr>
          <p:cNvPr id="12" name="TextBox 12"/>
          <p:cNvSpPr txBox="1"/>
          <p:nvPr/>
        </p:nvSpPr>
        <p:spPr>
          <a:xfrm>
            <a:off x="10717282" y="3105585"/>
            <a:ext cx="6932547" cy="3378245"/>
          </a:xfrm>
          <a:prstGeom prst="rect">
            <a:avLst/>
          </a:prstGeom>
        </p:spPr>
        <p:txBody>
          <a:bodyPr lIns="0" tIns="0" rIns="0" bIns="0" rtlCol="0" anchor="t">
            <a:spAutoFit/>
          </a:bodyPr>
          <a:lstStyle/>
          <a:p>
            <a:pPr algn="l">
              <a:lnSpc>
                <a:spcPts val="3847"/>
              </a:lnSpc>
            </a:pPr>
            <a:r>
              <a:rPr lang="en-US" sz="2748">
                <a:solidFill>
                  <a:srgbClr val="000000"/>
                </a:solidFill>
                <a:latin typeface="Open Sans Bold"/>
                <a:ea typeface="Open Sans Bold"/>
                <a:cs typeface="Open Sans Bold"/>
                <a:sym typeface="Open Sans Bold"/>
              </a:rPr>
              <a:t>Post-Attack:</a:t>
            </a:r>
          </a:p>
          <a:p>
            <a:pPr marL="1186693" lvl="2" indent="-395564" algn="l">
              <a:lnSpc>
                <a:spcPts val="3847"/>
              </a:lnSpc>
              <a:buFont typeface="Arial"/>
              <a:buChar char="⚬"/>
            </a:pPr>
            <a:r>
              <a:rPr lang="en-US" sz="2748">
                <a:solidFill>
                  <a:srgbClr val="000000"/>
                </a:solidFill>
                <a:latin typeface="Open Sans"/>
                <a:ea typeface="Open Sans"/>
                <a:cs typeface="Open Sans"/>
                <a:sym typeface="Open Sans"/>
              </a:rPr>
              <a:t>The switches recover and re-establish connections.</a:t>
            </a:r>
          </a:p>
          <a:p>
            <a:pPr marL="1186693" lvl="2" indent="-395564" algn="l">
              <a:lnSpc>
                <a:spcPts val="3847"/>
              </a:lnSpc>
              <a:buFont typeface="Arial"/>
              <a:buChar char="⚬"/>
            </a:pPr>
            <a:r>
              <a:rPr lang="en-US" sz="2748">
                <a:solidFill>
                  <a:srgbClr val="000000"/>
                </a:solidFill>
                <a:latin typeface="Open Sans"/>
                <a:ea typeface="Open Sans"/>
                <a:cs typeface="Open Sans"/>
                <a:sym typeface="Open Sans"/>
              </a:rPr>
              <a:t>Network functionality is restored without manual intervention.</a:t>
            </a:r>
          </a:p>
          <a:p>
            <a:pPr algn="l">
              <a:lnSpc>
                <a:spcPts val="3847"/>
              </a:lnSpc>
            </a:pPr>
            <a:endParaRPr lang="en-US" sz="2748">
              <a:solidFill>
                <a:srgbClr val="000000"/>
              </a:solidFill>
              <a:latin typeface="Open Sans"/>
              <a:ea typeface="Open Sans"/>
              <a:cs typeface="Open Sans"/>
              <a:sym typeface="Open Sans"/>
            </a:endParaRPr>
          </a:p>
          <a:p>
            <a:pPr algn="l">
              <a:lnSpc>
                <a:spcPts val="3847"/>
              </a:lnSpc>
            </a:pPr>
            <a:endParaRPr lang="en-US" sz="2748">
              <a:solidFill>
                <a:srgbClr val="000000"/>
              </a:solidFill>
              <a:latin typeface="Open Sans"/>
              <a:ea typeface="Open Sans"/>
              <a:cs typeface="Open Sans"/>
              <a:sym typeface="Open Sans"/>
            </a:endParaRP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992600" y="9154398"/>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131031" y="-1202227"/>
            <a:ext cx="2430974" cy="2404454"/>
          </a:xfrm>
          <a:custGeom>
            <a:avLst/>
            <a:gdLst/>
            <a:ahLst/>
            <a:cxnLst/>
            <a:rect l="l" t="t" r="r" b="b"/>
            <a:pathLst>
              <a:path w="2430974" h="2404454">
                <a:moveTo>
                  <a:pt x="0" y="0"/>
                </a:moveTo>
                <a:lnTo>
                  <a:pt x="2430973" y="0"/>
                </a:lnTo>
                <a:lnTo>
                  <a:pt x="2430973"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5222653" y="9303331"/>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TextBox 7"/>
          <p:cNvSpPr txBox="1"/>
          <p:nvPr/>
        </p:nvSpPr>
        <p:spPr>
          <a:xfrm>
            <a:off x="7153392" y="2150842"/>
            <a:ext cx="9118111" cy="1520819"/>
          </a:xfrm>
          <a:prstGeom prst="rect">
            <a:avLst/>
          </a:prstGeom>
        </p:spPr>
        <p:txBody>
          <a:bodyPr lIns="0" tIns="0" rIns="0" bIns="0" rtlCol="0" anchor="t">
            <a:spAutoFit/>
          </a:bodyPr>
          <a:lstStyle/>
          <a:p>
            <a:pPr algn="l">
              <a:lnSpc>
                <a:spcPts val="9999"/>
              </a:lnSpc>
            </a:pPr>
            <a:r>
              <a:rPr lang="en-US" sz="9999">
                <a:solidFill>
                  <a:srgbClr val="5383FF"/>
                </a:solidFill>
                <a:latin typeface="Impact"/>
                <a:ea typeface="Impact"/>
                <a:cs typeface="Impact"/>
                <a:sym typeface="Impact"/>
              </a:rPr>
              <a:t>PHASE 4</a:t>
            </a:r>
          </a:p>
        </p:txBody>
      </p:sp>
      <p:sp>
        <p:nvSpPr>
          <p:cNvPr id="8" name="Freeform 8"/>
          <p:cNvSpPr/>
          <p:nvPr/>
        </p:nvSpPr>
        <p:spPr>
          <a:xfrm rot="-5720422">
            <a:off x="409255" y="5208722"/>
            <a:ext cx="1298663" cy="690845"/>
          </a:xfrm>
          <a:custGeom>
            <a:avLst/>
            <a:gdLst/>
            <a:ahLst/>
            <a:cxnLst/>
            <a:rect l="l" t="t" r="r" b="b"/>
            <a:pathLst>
              <a:path w="1298663" h="690845">
                <a:moveTo>
                  <a:pt x="0" y="0"/>
                </a:moveTo>
                <a:lnTo>
                  <a:pt x="1298662" y="0"/>
                </a:lnTo>
                <a:lnTo>
                  <a:pt x="1298662" y="690845"/>
                </a:lnTo>
                <a:lnTo>
                  <a:pt x="0" y="6908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TextBox 9"/>
          <p:cNvSpPr txBox="1"/>
          <p:nvPr/>
        </p:nvSpPr>
        <p:spPr>
          <a:xfrm>
            <a:off x="1778576" y="897674"/>
            <a:ext cx="1449230"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0" name="TextBox 10"/>
          <p:cNvSpPr txBox="1"/>
          <p:nvPr/>
        </p:nvSpPr>
        <p:spPr>
          <a:xfrm>
            <a:off x="0" y="4274503"/>
            <a:ext cx="18288000" cy="3195319"/>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ea typeface="Canva Sans Bold"/>
                <a:cs typeface="Canva Sans Bold"/>
                <a:sym typeface="Canva Sans Bold"/>
              </a:rPr>
              <a:t>MITIGATION FROM DOS ATTACK</a:t>
            </a:r>
          </a:p>
        </p:txBody>
      </p:sp>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992600" y="8735298"/>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131031" y="-1202227"/>
            <a:ext cx="2430974" cy="2404454"/>
          </a:xfrm>
          <a:custGeom>
            <a:avLst/>
            <a:gdLst/>
            <a:ahLst/>
            <a:cxnLst/>
            <a:rect l="l" t="t" r="r" b="b"/>
            <a:pathLst>
              <a:path w="2430974" h="2404454">
                <a:moveTo>
                  <a:pt x="0" y="0"/>
                </a:moveTo>
                <a:lnTo>
                  <a:pt x="2430973" y="0"/>
                </a:lnTo>
                <a:lnTo>
                  <a:pt x="2430973"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5222653" y="9303331"/>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TextBox 7"/>
          <p:cNvSpPr txBox="1"/>
          <p:nvPr/>
        </p:nvSpPr>
        <p:spPr>
          <a:xfrm>
            <a:off x="1058586" y="4003040"/>
            <a:ext cx="11499049" cy="1140460"/>
          </a:xfrm>
          <a:prstGeom prst="rect">
            <a:avLst/>
          </a:prstGeom>
        </p:spPr>
        <p:txBody>
          <a:bodyPr lIns="0" tIns="0" rIns="0" bIns="0" rtlCol="0" anchor="t">
            <a:spAutoFit/>
          </a:bodyPr>
          <a:lstStyle/>
          <a:p>
            <a:pPr algn="l">
              <a:lnSpc>
                <a:spcPts val="4399"/>
              </a:lnSpc>
            </a:pPr>
            <a:r>
              <a:rPr lang="en-US" sz="4399">
                <a:solidFill>
                  <a:srgbClr val="0A0147"/>
                </a:solidFill>
                <a:latin typeface="Glacial Indifference Bold"/>
                <a:ea typeface="Glacial Indifference Bold"/>
                <a:cs typeface="Glacial Indifference Bold"/>
                <a:sym typeface="Glacial Indifference Bold"/>
              </a:rPr>
              <a:t>siem solution.</a:t>
            </a:r>
          </a:p>
          <a:p>
            <a:pPr algn="l">
              <a:lnSpc>
                <a:spcPts val="4399"/>
              </a:lnSpc>
            </a:pPr>
            <a:endParaRPr lang="en-US" sz="4399">
              <a:solidFill>
                <a:srgbClr val="0A0147"/>
              </a:solidFill>
              <a:latin typeface="Glacial Indifference Bold"/>
              <a:ea typeface="Glacial Indifference Bold"/>
              <a:cs typeface="Glacial Indifference Bold"/>
              <a:sym typeface="Glacial Indifference Bold"/>
            </a:endParaRPr>
          </a:p>
        </p:txBody>
      </p:sp>
      <p:sp>
        <p:nvSpPr>
          <p:cNvPr id="8" name="Freeform 8"/>
          <p:cNvSpPr/>
          <p:nvPr/>
        </p:nvSpPr>
        <p:spPr>
          <a:xfrm rot="-5720422">
            <a:off x="409255" y="5208722"/>
            <a:ext cx="1298663" cy="690845"/>
          </a:xfrm>
          <a:custGeom>
            <a:avLst/>
            <a:gdLst/>
            <a:ahLst/>
            <a:cxnLst/>
            <a:rect l="l" t="t" r="r" b="b"/>
            <a:pathLst>
              <a:path w="1298663" h="690845">
                <a:moveTo>
                  <a:pt x="0" y="0"/>
                </a:moveTo>
                <a:lnTo>
                  <a:pt x="1298662" y="0"/>
                </a:lnTo>
                <a:lnTo>
                  <a:pt x="1298662" y="690845"/>
                </a:lnTo>
                <a:lnTo>
                  <a:pt x="0" y="6908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6161905" y="3253861"/>
            <a:ext cx="12126095" cy="6465106"/>
          </a:xfrm>
          <a:custGeom>
            <a:avLst/>
            <a:gdLst/>
            <a:ahLst/>
            <a:cxnLst/>
            <a:rect l="l" t="t" r="r" b="b"/>
            <a:pathLst>
              <a:path w="12126095" h="6465106">
                <a:moveTo>
                  <a:pt x="0" y="0"/>
                </a:moveTo>
                <a:lnTo>
                  <a:pt x="12126095" y="0"/>
                </a:lnTo>
                <a:lnTo>
                  <a:pt x="12126095" y="6465106"/>
                </a:lnTo>
                <a:lnTo>
                  <a:pt x="0" y="6465106"/>
                </a:lnTo>
                <a:lnTo>
                  <a:pt x="0" y="0"/>
                </a:lnTo>
                <a:close/>
              </a:path>
            </a:pathLst>
          </a:custGeom>
          <a:blipFill>
            <a:blip r:embed="rId13"/>
            <a:stretch>
              <a:fillRect t="-11021" b="-6204"/>
            </a:stretch>
          </a:blipFill>
        </p:spPr>
        <p:txBody>
          <a:bodyPr/>
          <a:lstStyle/>
          <a:p>
            <a:endParaRPr lang="en-US"/>
          </a:p>
        </p:txBody>
      </p:sp>
      <p:sp>
        <p:nvSpPr>
          <p:cNvPr id="10" name="TextBox 10"/>
          <p:cNvSpPr txBox="1"/>
          <p:nvPr/>
        </p:nvSpPr>
        <p:spPr>
          <a:xfrm>
            <a:off x="4914694" y="1713733"/>
            <a:ext cx="10325306" cy="1154162"/>
          </a:xfrm>
          <a:prstGeom prst="rect">
            <a:avLst/>
          </a:prstGeom>
        </p:spPr>
        <p:txBody>
          <a:bodyPr wrap="square" lIns="0" tIns="0" rIns="0" bIns="0" rtlCol="0" anchor="t">
            <a:spAutoFit/>
          </a:bodyPr>
          <a:lstStyle/>
          <a:p>
            <a:pPr algn="l">
              <a:lnSpc>
                <a:spcPts val="9000"/>
              </a:lnSpc>
            </a:pPr>
            <a:r>
              <a:rPr lang="en-US" sz="9000" dirty="0">
                <a:solidFill>
                  <a:srgbClr val="5383FF"/>
                </a:solidFill>
                <a:latin typeface="Impact"/>
                <a:ea typeface="Impact"/>
                <a:cs typeface="Impact"/>
                <a:sym typeface="Impact"/>
              </a:rPr>
              <a:t>PRACTICAL DETECTION</a:t>
            </a:r>
          </a:p>
        </p:txBody>
      </p:sp>
      <p:sp>
        <p:nvSpPr>
          <p:cNvPr id="11" name="TextBox 11"/>
          <p:cNvSpPr txBox="1"/>
          <p:nvPr/>
        </p:nvSpPr>
        <p:spPr>
          <a:xfrm>
            <a:off x="1821977" y="897674"/>
            <a:ext cx="1551589"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2" name="TextBox 12"/>
          <p:cNvSpPr txBox="1"/>
          <p:nvPr/>
        </p:nvSpPr>
        <p:spPr>
          <a:xfrm>
            <a:off x="1821977" y="4819967"/>
            <a:ext cx="7094165" cy="1780540"/>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eg:</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IBM Qradar</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Splunk</a:t>
            </a: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44136" y="9401114"/>
            <a:ext cx="1791313" cy="1771772"/>
          </a:xfrm>
          <a:custGeom>
            <a:avLst/>
            <a:gdLst/>
            <a:ahLst/>
            <a:cxnLst/>
            <a:rect l="l" t="t" r="r" b="b"/>
            <a:pathLst>
              <a:path w="1791313" h="1771772">
                <a:moveTo>
                  <a:pt x="0" y="0"/>
                </a:moveTo>
                <a:lnTo>
                  <a:pt x="1791313" y="0"/>
                </a:lnTo>
                <a:lnTo>
                  <a:pt x="1791313" y="1771772"/>
                </a:lnTo>
                <a:lnTo>
                  <a:pt x="0" y="1771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 name="Picture 4"/>
          <p:cNvPicPr>
            <a:picLocks noChangeAspect="1"/>
          </p:cNvPicPr>
          <p:nvPr/>
        </p:nvPicPr>
        <p:blipFill>
          <a:blip r:embed="rId5"/>
          <a:srcRect/>
          <a:stretch>
            <a:fillRect/>
          </a:stretch>
        </p:blipFill>
        <p:spPr>
          <a:xfrm>
            <a:off x="344666" y="1786307"/>
            <a:ext cx="948475" cy="1003677"/>
          </a:xfrm>
          <a:prstGeom prst="rect">
            <a:avLst/>
          </a:prstGeom>
        </p:spPr>
      </p:pic>
      <p:pic>
        <p:nvPicPr>
          <p:cNvPr id="5" name="Picture 5"/>
          <p:cNvPicPr>
            <a:picLocks noChangeAspect="1"/>
          </p:cNvPicPr>
          <p:nvPr/>
        </p:nvPicPr>
        <p:blipFill>
          <a:blip r:embed="rId6"/>
          <a:srcRect/>
          <a:stretch>
            <a:fillRect/>
          </a:stretch>
        </p:blipFill>
        <p:spPr>
          <a:xfrm>
            <a:off x="10362206" y="1740611"/>
            <a:ext cx="991658" cy="1049373"/>
          </a:xfrm>
          <a:prstGeom prst="rect">
            <a:avLst/>
          </a:prstGeom>
        </p:spPr>
      </p:pic>
      <p:pic>
        <p:nvPicPr>
          <p:cNvPr id="6" name="Picture 6"/>
          <p:cNvPicPr>
            <a:picLocks noChangeAspect="1"/>
          </p:cNvPicPr>
          <p:nvPr/>
        </p:nvPicPr>
        <p:blipFill>
          <a:blip r:embed="rId7"/>
          <a:srcRect/>
          <a:stretch>
            <a:fillRect/>
          </a:stretch>
        </p:blipFill>
        <p:spPr>
          <a:xfrm>
            <a:off x="3100802" y="6666182"/>
            <a:ext cx="973053" cy="1029686"/>
          </a:xfrm>
          <a:prstGeom prst="rect">
            <a:avLst/>
          </a:prstGeom>
        </p:spPr>
      </p:pic>
      <p:sp>
        <p:nvSpPr>
          <p:cNvPr id="7" name="Freeform 7"/>
          <p:cNvSpPr/>
          <p:nvPr/>
        </p:nvSpPr>
        <p:spPr>
          <a:xfrm>
            <a:off x="1353902" y="1786307"/>
            <a:ext cx="9008304" cy="4610324"/>
          </a:xfrm>
          <a:custGeom>
            <a:avLst/>
            <a:gdLst/>
            <a:ahLst/>
            <a:cxnLst/>
            <a:rect l="l" t="t" r="r" b="b"/>
            <a:pathLst>
              <a:path w="9008304" h="4610324">
                <a:moveTo>
                  <a:pt x="0" y="0"/>
                </a:moveTo>
                <a:lnTo>
                  <a:pt x="9008304" y="0"/>
                </a:lnTo>
                <a:lnTo>
                  <a:pt x="9008304" y="4610324"/>
                </a:lnTo>
                <a:lnTo>
                  <a:pt x="0" y="4610324"/>
                </a:lnTo>
                <a:lnTo>
                  <a:pt x="0" y="0"/>
                </a:lnTo>
                <a:close/>
              </a:path>
            </a:pathLst>
          </a:custGeom>
          <a:blipFill>
            <a:blip r:embed="rId8"/>
            <a:stretch>
              <a:fillRect l="-550" r="-550" b="-5316"/>
            </a:stretch>
          </a:blipFill>
        </p:spPr>
        <p:txBody>
          <a:bodyPr/>
          <a:lstStyle/>
          <a:p>
            <a:endParaRPr lang="en-US"/>
          </a:p>
        </p:txBody>
      </p:sp>
      <p:sp>
        <p:nvSpPr>
          <p:cNvPr id="8" name="Freeform 8"/>
          <p:cNvSpPr/>
          <p:nvPr/>
        </p:nvSpPr>
        <p:spPr>
          <a:xfrm>
            <a:off x="11353864" y="1786307"/>
            <a:ext cx="6629298" cy="4610324"/>
          </a:xfrm>
          <a:custGeom>
            <a:avLst/>
            <a:gdLst/>
            <a:ahLst/>
            <a:cxnLst/>
            <a:rect l="l" t="t" r="r" b="b"/>
            <a:pathLst>
              <a:path w="6629298" h="4610324">
                <a:moveTo>
                  <a:pt x="0" y="0"/>
                </a:moveTo>
                <a:lnTo>
                  <a:pt x="6629298" y="0"/>
                </a:lnTo>
                <a:lnTo>
                  <a:pt x="6629298" y="4610324"/>
                </a:lnTo>
                <a:lnTo>
                  <a:pt x="0" y="4610324"/>
                </a:lnTo>
                <a:lnTo>
                  <a:pt x="0" y="0"/>
                </a:lnTo>
                <a:close/>
              </a:path>
            </a:pathLst>
          </a:custGeom>
          <a:blipFill>
            <a:blip r:embed="rId9"/>
            <a:stretch>
              <a:fillRect b="-6922"/>
            </a:stretch>
          </a:blipFill>
        </p:spPr>
        <p:txBody>
          <a:bodyPr/>
          <a:lstStyle/>
          <a:p>
            <a:endParaRPr lang="en-US"/>
          </a:p>
        </p:txBody>
      </p:sp>
      <p:sp>
        <p:nvSpPr>
          <p:cNvPr id="9" name="Freeform 9"/>
          <p:cNvSpPr/>
          <p:nvPr/>
        </p:nvSpPr>
        <p:spPr>
          <a:xfrm>
            <a:off x="4073855" y="6810356"/>
            <a:ext cx="9730339" cy="3079911"/>
          </a:xfrm>
          <a:custGeom>
            <a:avLst/>
            <a:gdLst/>
            <a:ahLst/>
            <a:cxnLst/>
            <a:rect l="l" t="t" r="r" b="b"/>
            <a:pathLst>
              <a:path w="9730339" h="3079911">
                <a:moveTo>
                  <a:pt x="0" y="0"/>
                </a:moveTo>
                <a:lnTo>
                  <a:pt x="9730339" y="0"/>
                </a:lnTo>
                <a:lnTo>
                  <a:pt x="9730339" y="3079911"/>
                </a:lnTo>
                <a:lnTo>
                  <a:pt x="0" y="3079911"/>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1044136" y="405182"/>
            <a:ext cx="16215164" cy="1381125"/>
          </a:xfrm>
          <a:prstGeom prst="rect">
            <a:avLst/>
          </a:prstGeom>
        </p:spPr>
        <p:txBody>
          <a:bodyPr lIns="0" tIns="0" rIns="0" bIns="0" rtlCol="0" anchor="t">
            <a:spAutoFit/>
          </a:bodyPr>
          <a:lstStyle/>
          <a:p>
            <a:pPr algn="ctr">
              <a:lnSpc>
                <a:spcPts val="9000"/>
              </a:lnSpc>
            </a:pPr>
            <a:r>
              <a:rPr lang="en-US" sz="9000">
                <a:solidFill>
                  <a:srgbClr val="5383FF"/>
                </a:solidFill>
                <a:latin typeface="Impact"/>
                <a:ea typeface="Impact"/>
                <a:cs typeface="Impact"/>
                <a:sym typeface="Impact"/>
              </a:rPr>
              <a:t>PROBLEM OVERVIEW</a:t>
            </a:r>
          </a:p>
        </p:txBody>
      </p:sp>
      <p:sp>
        <p:nvSpPr>
          <p:cNvPr id="11" name="Freeform 11"/>
          <p:cNvSpPr/>
          <p:nvPr/>
        </p:nvSpPr>
        <p:spPr>
          <a:xfrm>
            <a:off x="15467987" y="9401114"/>
            <a:ext cx="1791313" cy="1771772"/>
          </a:xfrm>
          <a:custGeom>
            <a:avLst/>
            <a:gdLst/>
            <a:ahLst/>
            <a:cxnLst/>
            <a:rect l="l" t="t" r="r" b="b"/>
            <a:pathLst>
              <a:path w="1791313" h="1771772">
                <a:moveTo>
                  <a:pt x="0" y="0"/>
                </a:moveTo>
                <a:lnTo>
                  <a:pt x="1791313" y="0"/>
                </a:lnTo>
                <a:lnTo>
                  <a:pt x="1791313" y="1771772"/>
                </a:lnTo>
                <a:lnTo>
                  <a:pt x="0" y="1771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4569836" y="6303116"/>
            <a:ext cx="1814157" cy="481986"/>
          </a:xfrm>
          <a:prstGeom prst="rect">
            <a:avLst/>
          </a:prstGeom>
        </p:spPr>
        <p:txBody>
          <a:bodyPr lIns="0" tIns="0" rIns="0" bIns="0" rtlCol="0" anchor="t">
            <a:spAutoFit/>
          </a:bodyPr>
          <a:lstStyle/>
          <a:p>
            <a:pPr algn="ctr">
              <a:lnSpc>
                <a:spcPts val="3905"/>
              </a:lnSpc>
            </a:pPr>
            <a:r>
              <a:rPr lang="en-US" sz="2789">
                <a:solidFill>
                  <a:srgbClr val="000000"/>
                </a:solidFill>
                <a:latin typeface="Open Sans Bold"/>
                <a:ea typeface="Open Sans Bold"/>
                <a:cs typeface="Open Sans Bold"/>
                <a:sym typeface="Open Sans Bold"/>
              </a:rPr>
              <a:t>Wireshark</a:t>
            </a:r>
          </a:p>
        </p:txBody>
      </p:sp>
      <p:sp>
        <p:nvSpPr>
          <p:cNvPr id="13" name="TextBox 13"/>
          <p:cNvSpPr txBox="1"/>
          <p:nvPr/>
        </p:nvSpPr>
        <p:spPr>
          <a:xfrm>
            <a:off x="13594496" y="6296713"/>
            <a:ext cx="2148034" cy="504318"/>
          </a:xfrm>
          <a:prstGeom prst="rect">
            <a:avLst/>
          </a:prstGeom>
        </p:spPr>
        <p:txBody>
          <a:bodyPr lIns="0" tIns="0" rIns="0" bIns="0" rtlCol="0" anchor="t">
            <a:spAutoFit/>
          </a:bodyPr>
          <a:lstStyle/>
          <a:p>
            <a:pPr algn="ctr">
              <a:lnSpc>
                <a:spcPts val="4198"/>
              </a:lnSpc>
            </a:pPr>
            <a:r>
              <a:rPr lang="en-US" sz="2999">
                <a:solidFill>
                  <a:srgbClr val="000000"/>
                </a:solidFill>
                <a:latin typeface="Open Sans Bold"/>
                <a:ea typeface="Open Sans Bold"/>
                <a:cs typeface="Open Sans Bold"/>
                <a:sym typeface="Open Sans Bold"/>
              </a:rPr>
              <a:t>TCPDUMP</a:t>
            </a:r>
          </a:p>
        </p:txBody>
      </p:sp>
      <p:sp>
        <p:nvSpPr>
          <p:cNvPr id="14" name="TextBox 14"/>
          <p:cNvSpPr txBox="1"/>
          <p:nvPr/>
        </p:nvSpPr>
        <p:spPr>
          <a:xfrm>
            <a:off x="8019849" y="9833117"/>
            <a:ext cx="1838351" cy="496312"/>
          </a:xfrm>
          <a:prstGeom prst="rect">
            <a:avLst/>
          </a:prstGeom>
        </p:spPr>
        <p:txBody>
          <a:bodyPr lIns="0" tIns="0" rIns="0" bIns="0" rtlCol="0" anchor="t">
            <a:spAutoFit/>
          </a:bodyPr>
          <a:lstStyle/>
          <a:p>
            <a:pPr algn="ctr">
              <a:lnSpc>
                <a:spcPts val="4037"/>
              </a:lnSpc>
            </a:pPr>
            <a:r>
              <a:rPr lang="en-US" sz="2883">
                <a:solidFill>
                  <a:srgbClr val="000000"/>
                </a:solidFill>
                <a:latin typeface="Open Sans Bold"/>
                <a:ea typeface="Open Sans Bold"/>
                <a:cs typeface="Open Sans Bold"/>
                <a:sym typeface="Open Sans Bold"/>
              </a:rPr>
              <a:t>FlowRules</a:t>
            </a:r>
          </a:p>
        </p:txBody>
      </p:sp>
      <p:grpSp>
        <p:nvGrpSpPr>
          <p:cNvPr id="15" name="Group 15"/>
          <p:cNvGrpSpPr/>
          <p:nvPr/>
        </p:nvGrpSpPr>
        <p:grpSpPr>
          <a:xfrm>
            <a:off x="6358890" y="7499985"/>
            <a:ext cx="1070610" cy="269558"/>
            <a:chOff x="0" y="0"/>
            <a:chExt cx="1427480" cy="359410"/>
          </a:xfrm>
        </p:grpSpPr>
        <p:sp>
          <p:nvSpPr>
            <p:cNvPr id="16" name="Freeform 16"/>
            <p:cNvSpPr/>
            <p:nvPr/>
          </p:nvSpPr>
          <p:spPr>
            <a:xfrm>
              <a:off x="29210" y="44450"/>
              <a:ext cx="1350010" cy="276860"/>
            </a:xfrm>
            <a:custGeom>
              <a:avLst/>
              <a:gdLst/>
              <a:ahLst/>
              <a:cxnLst/>
              <a:rect l="l" t="t" r="r" b="b"/>
              <a:pathLst>
                <a:path w="1350010" h="276860">
                  <a:moveTo>
                    <a:pt x="46990" y="66040"/>
                  </a:moveTo>
                  <a:cubicBezTo>
                    <a:pt x="81280" y="252730"/>
                    <a:pt x="152400" y="234950"/>
                    <a:pt x="240030" y="238760"/>
                  </a:cubicBezTo>
                  <a:cubicBezTo>
                    <a:pt x="441960" y="245110"/>
                    <a:pt x="1101090" y="229870"/>
                    <a:pt x="1240790" y="205740"/>
                  </a:cubicBezTo>
                  <a:cubicBezTo>
                    <a:pt x="1277620" y="199390"/>
                    <a:pt x="1297940" y="198120"/>
                    <a:pt x="1309370" y="182880"/>
                  </a:cubicBezTo>
                  <a:cubicBezTo>
                    <a:pt x="1320800" y="170180"/>
                    <a:pt x="1319530" y="142240"/>
                    <a:pt x="1315720" y="125730"/>
                  </a:cubicBezTo>
                  <a:cubicBezTo>
                    <a:pt x="1313180" y="111760"/>
                    <a:pt x="1306830" y="100330"/>
                    <a:pt x="1294130" y="88900"/>
                  </a:cubicBezTo>
                  <a:cubicBezTo>
                    <a:pt x="1275080" y="69850"/>
                    <a:pt x="1245870" y="46990"/>
                    <a:pt x="1198880" y="36830"/>
                  </a:cubicBezTo>
                  <a:cubicBezTo>
                    <a:pt x="1089660" y="12700"/>
                    <a:pt x="810260" y="64770"/>
                    <a:pt x="629920" y="68580"/>
                  </a:cubicBezTo>
                  <a:cubicBezTo>
                    <a:pt x="466090" y="72390"/>
                    <a:pt x="267970" y="58420"/>
                    <a:pt x="162560" y="63500"/>
                  </a:cubicBezTo>
                  <a:cubicBezTo>
                    <a:pt x="107950" y="66040"/>
                    <a:pt x="59690" y="85090"/>
                    <a:pt x="40640" y="76200"/>
                  </a:cubicBezTo>
                  <a:cubicBezTo>
                    <a:pt x="31750" y="72390"/>
                    <a:pt x="27940" y="64770"/>
                    <a:pt x="27940" y="59690"/>
                  </a:cubicBezTo>
                  <a:cubicBezTo>
                    <a:pt x="27940" y="54610"/>
                    <a:pt x="35560" y="48260"/>
                    <a:pt x="40640" y="48260"/>
                  </a:cubicBezTo>
                  <a:cubicBezTo>
                    <a:pt x="45720" y="48260"/>
                    <a:pt x="55880" y="57150"/>
                    <a:pt x="55880" y="62230"/>
                  </a:cubicBezTo>
                  <a:cubicBezTo>
                    <a:pt x="55880" y="66040"/>
                    <a:pt x="45720" y="77470"/>
                    <a:pt x="41910" y="76200"/>
                  </a:cubicBezTo>
                  <a:cubicBezTo>
                    <a:pt x="36830" y="76200"/>
                    <a:pt x="27940" y="58420"/>
                    <a:pt x="30480" y="53340"/>
                  </a:cubicBezTo>
                  <a:cubicBezTo>
                    <a:pt x="35560" y="44450"/>
                    <a:pt x="57150" y="43180"/>
                    <a:pt x="85090" y="40640"/>
                  </a:cubicBezTo>
                  <a:cubicBezTo>
                    <a:pt x="173990" y="30480"/>
                    <a:pt x="457200" y="45720"/>
                    <a:pt x="642620" y="40640"/>
                  </a:cubicBezTo>
                  <a:cubicBezTo>
                    <a:pt x="826770" y="34290"/>
                    <a:pt x="1109980" y="0"/>
                    <a:pt x="1193800" y="6350"/>
                  </a:cubicBezTo>
                  <a:cubicBezTo>
                    <a:pt x="1217930" y="8890"/>
                    <a:pt x="1224280" y="11430"/>
                    <a:pt x="1240790" y="17780"/>
                  </a:cubicBezTo>
                  <a:cubicBezTo>
                    <a:pt x="1262380" y="27940"/>
                    <a:pt x="1290320" y="44450"/>
                    <a:pt x="1308100" y="62230"/>
                  </a:cubicBezTo>
                  <a:cubicBezTo>
                    <a:pt x="1324610" y="81280"/>
                    <a:pt x="1343660" y="106680"/>
                    <a:pt x="1347470" y="130810"/>
                  </a:cubicBezTo>
                  <a:cubicBezTo>
                    <a:pt x="1350010" y="154940"/>
                    <a:pt x="1343660" y="189230"/>
                    <a:pt x="1327150" y="207010"/>
                  </a:cubicBezTo>
                  <a:cubicBezTo>
                    <a:pt x="1310640" y="224790"/>
                    <a:pt x="1286510" y="226060"/>
                    <a:pt x="1242060" y="233680"/>
                  </a:cubicBezTo>
                  <a:cubicBezTo>
                    <a:pt x="1087120" y="260350"/>
                    <a:pt x="396240" y="276860"/>
                    <a:pt x="198120" y="264160"/>
                  </a:cubicBezTo>
                  <a:cubicBezTo>
                    <a:pt x="116840" y="259080"/>
                    <a:pt x="58420" y="269240"/>
                    <a:pt x="29210" y="236220"/>
                  </a:cubicBezTo>
                  <a:cubicBezTo>
                    <a:pt x="0" y="203200"/>
                    <a:pt x="11430" y="88900"/>
                    <a:pt x="21590" y="66040"/>
                  </a:cubicBezTo>
                  <a:cubicBezTo>
                    <a:pt x="24130" y="58420"/>
                    <a:pt x="29210" y="54610"/>
                    <a:pt x="34290" y="54610"/>
                  </a:cubicBezTo>
                  <a:cubicBezTo>
                    <a:pt x="38100" y="54610"/>
                    <a:pt x="46990" y="66040"/>
                    <a:pt x="46990" y="66040"/>
                  </a:cubicBezTo>
                </a:path>
              </a:pathLst>
            </a:custGeom>
            <a:solidFill>
              <a:srgbClr val="E7191F"/>
            </a:solidFill>
            <a:ln cap="sq">
              <a:noFill/>
              <a:prstDash val="solid"/>
              <a:miter/>
            </a:ln>
          </p:spPr>
          <p:txBody>
            <a:bodyPr/>
            <a:lstStyle/>
            <a:p>
              <a:endParaRPr lang="en-US"/>
            </a:p>
          </p:txBody>
        </p:sp>
      </p:grpSp>
      <p:grpSp>
        <p:nvGrpSpPr>
          <p:cNvPr id="17" name="Group 17"/>
          <p:cNvGrpSpPr/>
          <p:nvPr/>
        </p:nvGrpSpPr>
        <p:grpSpPr>
          <a:xfrm>
            <a:off x="3785235" y="7583805"/>
            <a:ext cx="440055" cy="275272"/>
            <a:chOff x="0" y="0"/>
            <a:chExt cx="586740" cy="367030"/>
          </a:xfrm>
        </p:grpSpPr>
        <p:sp>
          <p:nvSpPr>
            <p:cNvPr id="18" name="Freeform 18"/>
            <p:cNvSpPr/>
            <p:nvPr/>
          </p:nvSpPr>
          <p:spPr>
            <a:xfrm>
              <a:off x="49530" y="38100"/>
              <a:ext cx="488950" cy="278130"/>
            </a:xfrm>
            <a:custGeom>
              <a:avLst/>
              <a:gdLst/>
              <a:ahLst/>
              <a:cxnLst/>
              <a:rect l="l" t="t" r="r" b="b"/>
              <a:pathLst>
                <a:path w="488950" h="278130">
                  <a:moveTo>
                    <a:pt x="8890" y="218440"/>
                  </a:moveTo>
                  <a:cubicBezTo>
                    <a:pt x="290830" y="142240"/>
                    <a:pt x="468630" y="91440"/>
                    <a:pt x="467360" y="69850"/>
                  </a:cubicBezTo>
                  <a:cubicBezTo>
                    <a:pt x="466090" y="53340"/>
                    <a:pt x="309880" y="57150"/>
                    <a:pt x="294640" y="38100"/>
                  </a:cubicBezTo>
                  <a:cubicBezTo>
                    <a:pt x="289560" y="31750"/>
                    <a:pt x="289560" y="20320"/>
                    <a:pt x="295910" y="15240"/>
                  </a:cubicBezTo>
                  <a:cubicBezTo>
                    <a:pt x="312420" y="0"/>
                    <a:pt x="431800" y="0"/>
                    <a:pt x="461010" y="12700"/>
                  </a:cubicBezTo>
                  <a:cubicBezTo>
                    <a:pt x="473710" y="17780"/>
                    <a:pt x="481330" y="27940"/>
                    <a:pt x="485140" y="38100"/>
                  </a:cubicBezTo>
                  <a:cubicBezTo>
                    <a:pt x="487680" y="50800"/>
                    <a:pt x="483870" y="62230"/>
                    <a:pt x="477520" y="81280"/>
                  </a:cubicBezTo>
                  <a:cubicBezTo>
                    <a:pt x="462280" y="123190"/>
                    <a:pt x="391160" y="257810"/>
                    <a:pt x="365760" y="273050"/>
                  </a:cubicBezTo>
                  <a:cubicBezTo>
                    <a:pt x="358140" y="278130"/>
                    <a:pt x="349250" y="276860"/>
                    <a:pt x="345440" y="274320"/>
                  </a:cubicBezTo>
                  <a:cubicBezTo>
                    <a:pt x="342900" y="271780"/>
                    <a:pt x="340360" y="261620"/>
                    <a:pt x="342900" y="259080"/>
                  </a:cubicBezTo>
                  <a:cubicBezTo>
                    <a:pt x="345440" y="255270"/>
                    <a:pt x="361950" y="252730"/>
                    <a:pt x="364490" y="255270"/>
                  </a:cubicBezTo>
                  <a:cubicBezTo>
                    <a:pt x="368300" y="259080"/>
                    <a:pt x="363220" y="276860"/>
                    <a:pt x="359410" y="276860"/>
                  </a:cubicBezTo>
                  <a:cubicBezTo>
                    <a:pt x="355600" y="278130"/>
                    <a:pt x="344170" y="269240"/>
                    <a:pt x="342900" y="260350"/>
                  </a:cubicBezTo>
                  <a:cubicBezTo>
                    <a:pt x="339090" y="231140"/>
                    <a:pt x="445770" y="106680"/>
                    <a:pt x="457200" y="69850"/>
                  </a:cubicBezTo>
                  <a:cubicBezTo>
                    <a:pt x="461010" y="55880"/>
                    <a:pt x="466090" y="45720"/>
                    <a:pt x="458470" y="38100"/>
                  </a:cubicBezTo>
                  <a:cubicBezTo>
                    <a:pt x="443230" y="21590"/>
                    <a:pt x="308610" y="53340"/>
                    <a:pt x="294640" y="38100"/>
                  </a:cubicBezTo>
                  <a:cubicBezTo>
                    <a:pt x="289560" y="33020"/>
                    <a:pt x="289560" y="19050"/>
                    <a:pt x="295910" y="15240"/>
                  </a:cubicBezTo>
                  <a:cubicBezTo>
                    <a:pt x="312420" y="1270"/>
                    <a:pt x="471170" y="33020"/>
                    <a:pt x="483870" y="53340"/>
                  </a:cubicBezTo>
                  <a:cubicBezTo>
                    <a:pt x="488950" y="62230"/>
                    <a:pt x="483870" y="73660"/>
                    <a:pt x="474980" y="83820"/>
                  </a:cubicBezTo>
                  <a:cubicBezTo>
                    <a:pt x="445770" y="116840"/>
                    <a:pt x="285750" y="172720"/>
                    <a:pt x="201930" y="200660"/>
                  </a:cubicBezTo>
                  <a:cubicBezTo>
                    <a:pt x="134620" y="222250"/>
                    <a:pt x="40640" y="248920"/>
                    <a:pt x="13970" y="243840"/>
                  </a:cubicBezTo>
                  <a:cubicBezTo>
                    <a:pt x="6350" y="241300"/>
                    <a:pt x="1270" y="237490"/>
                    <a:pt x="1270" y="233680"/>
                  </a:cubicBezTo>
                  <a:cubicBezTo>
                    <a:pt x="0" y="228600"/>
                    <a:pt x="8890" y="218440"/>
                    <a:pt x="8890" y="218440"/>
                  </a:cubicBezTo>
                </a:path>
              </a:pathLst>
            </a:custGeom>
            <a:solidFill>
              <a:srgbClr val="E7191F"/>
            </a:solidFill>
            <a:ln cap="sq">
              <a:noFill/>
              <a:prstDash val="solid"/>
              <a:miter/>
            </a:ln>
          </p:spPr>
          <p:txBody>
            <a:bodyPr/>
            <a:lstStyle/>
            <a:p>
              <a:endParaRPr lang="en-US"/>
            </a:p>
          </p:txBody>
        </p:sp>
      </p:grpSp>
      <p:grpSp>
        <p:nvGrpSpPr>
          <p:cNvPr id="19" name="Group 19"/>
          <p:cNvGrpSpPr/>
          <p:nvPr/>
        </p:nvGrpSpPr>
        <p:grpSpPr>
          <a:xfrm>
            <a:off x="11042332" y="7466647"/>
            <a:ext cx="941070" cy="300990"/>
            <a:chOff x="0" y="0"/>
            <a:chExt cx="1254760" cy="401320"/>
          </a:xfrm>
        </p:grpSpPr>
        <p:sp>
          <p:nvSpPr>
            <p:cNvPr id="20" name="Freeform 20"/>
            <p:cNvSpPr/>
            <p:nvPr/>
          </p:nvSpPr>
          <p:spPr>
            <a:xfrm>
              <a:off x="50800" y="41910"/>
              <a:ext cx="1158240" cy="311150"/>
            </a:xfrm>
            <a:custGeom>
              <a:avLst/>
              <a:gdLst/>
              <a:ahLst/>
              <a:cxnLst/>
              <a:rect l="l" t="t" r="r" b="b"/>
              <a:pathLst>
                <a:path w="1158240" h="311150">
                  <a:moveTo>
                    <a:pt x="35560" y="76200"/>
                  </a:moveTo>
                  <a:cubicBezTo>
                    <a:pt x="58420" y="245110"/>
                    <a:pt x="57150" y="252730"/>
                    <a:pt x="63500" y="257810"/>
                  </a:cubicBezTo>
                  <a:cubicBezTo>
                    <a:pt x="69850" y="264160"/>
                    <a:pt x="78740" y="262890"/>
                    <a:pt x="93980" y="264160"/>
                  </a:cubicBezTo>
                  <a:cubicBezTo>
                    <a:pt x="139700" y="270510"/>
                    <a:pt x="267970" y="280670"/>
                    <a:pt x="374650" y="280670"/>
                  </a:cubicBezTo>
                  <a:cubicBezTo>
                    <a:pt x="515620" y="280670"/>
                    <a:pt x="734060" y="252730"/>
                    <a:pt x="868680" y="252730"/>
                  </a:cubicBezTo>
                  <a:cubicBezTo>
                    <a:pt x="961390" y="252730"/>
                    <a:pt x="1065530" y="271780"/>
                    <a:pt x="1104900" y="267970"/>
                  </a:cubicBezTo>
                  <a:cubicBezTo>
                    <a:pt x="1117600" y="265430"/>
                    <a:pt x="1126490" y="267970"/>
                    <a:pt x="1130300" y="259080"/>
                  </a:cubicBezTo>
                  <a:cubicBezTo>
                    <a:pt x="1141730" y="240030"/>
                    <a:pt x="1112520" y="135890"/>
                    <a:pt x="1089660" y="102870"/>
                  </a:cubicBezTo>
                  <a:cubicBezTo>
                    <a:pt x="1075690" y="81280"/>
                    <a:pt x="1057910" y="71120"/>
                    <a:pt x="1036320" y="60960"/>
                  </a:cubicBezTo>
                  <a:cubicBezTo>
                    <a:pt x="1010920" y="49530"/>
                    <a:pt x="989330" y="43180"/>
                    <a:pt x="947420" y="38100"/>
                  </a:cubicBezTo>
                  <a:cubicBezTo>
                    <a:pt x="852170" y="24130"/>
                    <a:pt x="565150" y="22860"/>
                    <a:pt x="464820" y="30480"/>
                  </a:cubicBezTo>
                  <a:cubicBezTo>
                    <a:pt x="420370" y="34290"/>
                    <a:pt x="408940" y="43180"/>
                    <a:pt x="367030" y="48260"/>
                  </a:cubicBezTo>
                  <a:cubicBezTo>
                    <a:pt x="298450" y="54610"/>
                    <a:pt x="151130" y="41910"/>
                    <a:pt x="88900" y="53340"/>
                  </a:cubicBezTo>
                  <a:cubicBezTo>
                    <a:pt x="57150" y="58420"/>
                    <a:pt x="31750" y="80010"/>
                    <a:pt x="16510" y="77470"/>
                  </a:cubicBezTo>
                  <a:cubicBezTo>
                    <a:pt x="8890" y="76200"/>
                    <a:pt x="1270" y="71120"/>
                    <a:pt x="0" y="66040"/>
                  </a:cubicBezTo>
                  <a:cubicBezTo>
                    <a:pt x="0" y="60960"/>
                    <a:pt x="7620" y="50800"/>
                    <a:pt x="12700" y="50800"/>
                  </a:cubicBezTo>
                  <a:cubicBezTo>
                    <a:pt x="16510" y="50800"/>
                    <a:pt x="27940" y="64770"/>
                    <a:pt x="26670" y="68580"/>
                  </a:cubicBezTo>
                  <a:cubicBezTo>
                    <a:pt x="25400" y="72390"/>
                    <a:pt x="5080" y="74930"/>
                    <a:pt x="2540" y="71120"/>
                  </a:cubicBezTo>
                  <a:cubicBezTo>
                    <a:pt x="0" y="68580"/>
                    <a:pt x="1270" y="58420"/>
                    <a:pt x="6350" y="52070"/>
                  </a:cubicBezTo>
                  <a:cubicBezTo>
                    <a:pt x="17780" y="40640"/>
                    <a:pt x="53340" y="33020"/>
                    <a:pt x="88900" y="26670"/>
                  </a:cubicBezTo>
                  <a:cubicBezTo>
                    <a:pt x="152400" y="16510"/>
                    <a:pt x="284480" y="29210"/>
                    <a:pt x="353060" y="24130"/>
                  </a:cubicBezTo>
                  <a:cubicBezTo>
                    <a:pt x="398780" y="20320"/>
                    <a:pt x="415290" y="11430"/>
                    <a:pt x="466090" y="8890"/>
                  </a:cubicBezTo>
                  <a:cubicBezTo>
                    <a:pt x="571500" y="1270"/>
                    <a:pt x="858520" y="0"/>
                    <a:pt x="953770" y="12700"/>
                  </a:cubicBezTo>
                  <a:cubicBezTo>
                    <a:pt x="994410" y="17780"/>
                    <a:pt x="1014730" y="22860"/>
                    <a:pt x="1040130" y="33020"/>
                  </a:cubicBezTo>
                  <a:cubicBezTo>
                    <a:pt x="1061720" y="41910"/>
                    <a:pt x="1082040" y="50800"/>
                    <a:pt x="1097280" y="66040"/>
                  </a:cubicBezTo>
                  <a:cubicBezTo>
                    <a:pt x="1112520" y="81280"/>
                    <a:pt x="1123950" y="99060"/>
                    <a:pt x="1132840" y="123190"/>
                  </a:cubicBezTo>
                  <a:cubicBezTo>
                    <a:pt x="1145540" y="157480"/>
                    <a:pt x="1158240" y="227330"/>
                    <a:pt x="1153160" y="255270"/>
                  </a:cubicBezTo>
                  <a:cubicBezTo>
                    <a:pt x="1150620" y="269240"/>
                    <a:pt x="1144270" y="278130"/>
                    <a:pt x="1136650" y="284480"/>
                  </a:cubicBezTo>
                  <a:cubicBezTo>
                    <a:pt x="1127760" y="292100"/>
                    <a:pt x="1118870" y="293370"/>
                    <a:pt x="1102360" y="295910"/>
                  </a:cubicBezTo>
                  <a:cubicBezTo>
                    <a:pt x="1059180" y="300990"/>
                    <a:pt x="961390" y="280670"/>
                    <a:pt x="876300" y="280670"/>
                  </a:cubicBezTo>
                  <a:cubicBezTo>
                    <a:pt x="760730" y="280670"/>
                    <a:pt x="588010" y="303530"/>
                    <a:pt x="473710" y="307340"/>
                  </a:cubicBezTo>
                  <a:cubicBezTo>
                    <a:pt x="387350" y="309880"/>
                    <a:pt x="318770" y="311150"/>
                    <a:pt x="246380" y="307340"/>
                  </a:cubicBezTo>
                  <a:cubicBezTo>
                    <a:pt x="180340" y="304800"/>
                    <a:pt x="87630" y="306070"/>
                    <a:pt x="57150" y="289560"/>
                  </a:cubicBezTo>
                  <a:cubicBezTo>
                    <a:pt x="44450" y="281940"/>
                    <a:pt x="41910" y="274320"/>
                    <a:pt x="35560" y="262890"/>
                  </a:cubicBezTo>
                  <a:cubicBezTo>
                    <a:pt x="25400" y="242570"/>
                    <a:pt x="16510" y="209550"/>
                    <a:pt x="11430" y="179070"/>
                  </a:cubicBezTo>
                  <a:cubicBezTo>
                    <a:pt x="6350" y="146050"/>
                    <a:pt x="1270" y="88900"/>
                    <a:pt x="10160" y="73660"/>
                  </a:cubicBezTo>
                  <a:cubicBezTo>
                    <a:pt x="13970" y="66040"/>
                    <a:pt x="20320" y="62230"/>
                    <a:pt x="24130" y="63500"/>
                  </a:cubicBezTo>
                  <a:cubicBezTo>
                    <a:pt x="29210" y="63500"/>
                    <a:pt x="35560" y="76200"/>
                    <a:pt x="35560" y="76200"/>
                  </a:cubicBezTo>
                </a:path>
              </a:pathLst>
            </a:custGeom>
            <a:solidFill>
              <a:srgbClr val="E7191F"/>
            </a:solidFill>
            <a:ln cap="sq">
              <a:noFill/>
              <a:prstDash val="solid"/>
              <a:miter/>
            </a:ln>
          </p:spPr>
          <p:txBody>
            <a:bodyPr/>
            <a:lstStyle/>
            <a:p>
              <a:endParaRPr lang="en-US"/>
            </a:p>
          </p:txBody>
        </p:sp>
      </p:grpSp>
      <p:grpSp>
        <p:nvGrpSpPr>
          <p:cNvPr id="21" name="Group 21"/>
          <p:cNvGrpSpPr/>
          <p:nvPr/>
        </p:nvGrpSpPr>
        <p:grpSpPr>
          <a:xfrm>
            <a:off x="4726305" y="7499985"/>
            <a:ext cx="1215390" cy="2461260"/>
            <a:chOff x="0" y="0"/>
            <a:chExt cx="1620520" cy="3281680"/>
          </a:xfrm>
        </p:grpSpPr>
        <p:sp>
          <p:nvSpPr>
            <p:cNvPr id="22" name="Freeform 22"/>
            <p:cNvSpPr/>
            <p:nvPr/>
          </p:nvSpPr>
          <p:spPr>
            <a:xfrm>
              <a:off x="49530" y="45720"/>
              <a:ext cx="1680210" cy="3188970"/>
            </a:xfrm>
            <a:custGeom>
              <a:avLst/>
              <a:gdLst/>
              <a:ahLst/>
              <a:cxnLst/>
              <a:rect l="l" t="t" r="r" b="b"/>
              <a:pathLst>
                <a:path w="1680210" h="3188970">
                  <a:moveTo>
                    <a:pt x="107950" y="73660"/>
                  </a:moveTo>
                  <a:cubicBezTo>
                    <a:pt x="212090" y="52070"/>
                    <a:pt x="285750" y="60960"/>
                    <a:pt x="340360" y="57150"/>
                  </a:cubicBezTo>
                  <a:cubicBezTo>
                    <a:pt x="393700" y="52070"/>
                    <a:pt x="427990" y="36830"/>
                    <a:pt x="494030" y="31750"/>
                  </a:cubicBezTo>
                  <a:cubicBezTo>
                    <a:pt x="612140" y="21590"/>
                    <a:pt x="877570" y="40640"/>
                    <a:pt x="990600" y="30480"/>
                  </a:cubicBezTo>
                  <a:cubicBezTo>
                    <a:pt x="1050290" y="25400"/>
                    <a:pt x="1073150" y="8890"/>
                    <a:pt x="1126490" y="5080"/>
                  </a:cubicBezTo>
                  <a:cubicBezTo>
                    <a:pt x="1203960" y="0"/>
                    <a:pt x="1358900" y="2540"/>
                    <a:pt x="1409700" y="21590"/>
                  </a:cubicBezTo>
                  <a:cubicBezTo>
                    <a:pt x="1431290" y="30480"/>
                    <a:pt x="1438910" y="41910"/>
                    <a:pt x="1451610" y="57150"/>
                  </a:cubicBezTo>
                  <a:cubicBezTo>
                    <a:pt x="1465580" y="74930"/>
                    <a:pt x="1475740" y="100330"/>
                    <a:pt x="1484630" y="127000"/>
                  </a:cubicBezTo>
                  <a:cubicBezTo>
                    <a:pt x="1497330" y="158750"/>
                    <a:pt x="1504950" y="175260"/>
                    <a:pt x="1513840" y="238760"/>
                  </a:cubicBezTo>
                  <a:cubicBezTo>
                    <a:pt x="1553210" y="552450"/>
                    <a:pt x="1610360" y="2952750"/>
                    <a:pt x="1520190" y="3116580"/>
                  </a:cubicBezTo>
                  <a:cubicBezTo>
                    <a:pt x="1508760" y="3136900"/>
                    <a:pt x="1502410" y="3135630"/>
                    <a:pt x="1482090" y="3140710"/>
                  </a:cubicBezTo>
                  <a:cubicBezTo>
                    <a:pt x="1422400" y="3157220"/>
                    <a:pt x="1191260" y="3112770"/>
                    <a:pt x="1106170" y="3124200"/>
                  </a:cubicBezTo>
                  <a:cubicBezTo>
                    <a:pt x="1062990" y="3130550"/>
                    <a:pt x="1042670" y="3149600"/>
                    <a:pt x="1008380" y="3155950"/>
                  </a:cubicBezTo>
                  <a:cubicBezTo>
                    <a:pt x="969010" y="3164840"/>
                    <a:pt x="942340" y="3163570"/>
                    <a:pt x="883920" y="3167380"/>
                  </a:cubicBezTo>
                  <a:cubicBezTo>
                    <a:pt x="753110" y="3173730"/>
                    <a:pt x="360680" y="3182620"/>
                    <a:pt x="234950" y="3183890"/>
                  </a:cubicBezTo>
                  <a:cubicBezTo>
                    <a:pt x="182880" y="3185160"/>
                    <a:pt x="154940" y="3188970"/>
                    <a:pt x="124460" y="3183890"/>
                  </a:cubicBezTo>
                  <a:cubicBezTo>
                    <a:pt x="100330" y="3181350"/>
                    <a:pt x="82550" y="3173730"/>
                    <a:pt x="62230" y="3167380"/>
                  </a:cubicBezTo>
                  <a:cubicBezTo>
                    <a:pt x="45720" y="3163570"/>
                    <a:pt x="22860" y="3163570"/>
                    <a:pt x="12700" y="3153410"/>
                  </a:cubicBezTo>
                  <a:cubicBezTo>
                    <a:pt x="3810" y="3145790"/>
                    <a:pt x="2540" y="3134360"/>
                    <a:pt x="1270" y="3119120"/>
                  </a:cubicBezTo>
                  <a:cubicBezTo>
                    <a:pt x="0" y="3091180"/>
                    <a:pt x="21590" y="3051810"/>
                    <a:pt x="26670" y="3002280"/>
                  </a:cubicBezTo>
                  <a:cubicBezTo>
                    <a:pt x="35560" y="2918460"/>
                    <a:pt x="16510" y="2717800"/>
                    <a:pt x="27940" y="2656840"/>
                  </a:cubicBezTo>
                  <a:cubicBezTo>
                    <a:pt x="31750" y="2635250"/>
                    <a:pt x="39370" y="2637790"/>
                    <a:pt x="44450" y="2612390"/>
                  </a:cubicBezTo>
                  <a:cubicBezTo>
                    <a:pt x="63500" y="2503170"/>
                    <a:pt x="22860" y="1849120"/>
                    <a:pt x="43180" y="1708150"/>
                  </a:cubicBezTo>
                  <a:cubicBezTo>
                    <a:pt x="50800" y="1663700"/>
                    <a:pt x="63500" y="1668780"/>
                    <a:pt x="69850" y="1621790"/>
                  </a:cubicBezTo>
                  <a:cubicBezTo>
                    <a:pt x="95250" y="1442720"/>
                    <a:pt x="40640" y="535940"/>
                    <a:pt x="60960" y="280670"/>
                  </a:cubicBezTo>
                  <a:cubicBezTo>
                    <a:pt x="69850" y="176530"/>
                    <a:pt x="77470" y="85090"/>
                    <a:pt x="96520" y="63500"/>
                  </a:cubicBezTo>
                  <a:cubicBezTo>
                    <a:pt x="101600" y="57150"/>
                    <a:pt x="111760" y="55880"/>
                    <a:pt x="115570" y="58420"/>
                  </a:cubicBezTo>
                  <a:cubicBezTo>
                    <a:pt x="119380" y="59690"/>
                    <a:pt x="123190" y="69850"/>
                    <a:pt x="121920" y="73660"/>
                  </a:cubicBezTo>
                  <a:cubicBezTo>
                    <a:pt x="119380" y="77470"/>
                    <a:pt x="107950" y="83820"/>
                    <a:pt x="104140" y="82550"/>
                  </a:cubicBezTo>
                  <a:cubicBezTo>
                    <a:pt x="100330" y="81280"/>
                    <a:pt x="93980" y="68580"/>
                    <a:pt x="96520" y="64770"/>
                  </a:cubicBezTo>
                  <a:cubicBezTo>
                    <a:pt x="97790" y="60960"/>
                    <a:pt x="109220" y="55880"/>
                    <a:pt x="114300" y="57150"/>
                  </a:cubicBezTo>
                  <a:cubicBezTo>
                    <a:pt x="118110" y="59690"/>
                    <a:pt x="120650" y="63500"/>
                    <a:pt x="121920" y="72390"/>
                  </a:cubicBezTo>
                  <a:cubicBezTo>
                    <a:pt x="127000" y="100330"/>
                    <a:pt x="95250" y="181610"/>
                    <a:pt x="87630" y="281940"/>
                  </a:cubicBezTo>
                  <a:cubicBezTo>
                    <a:pt x="67310" y="534670"/>
                    <a:pt x="120650" y="1445260"/>
                    <a:pt x="95250" y="1623060"/>
                  </a:cubicBezTo>
                  <a:cubicBezTo>
                    <a:pt x="88900" y="1668780"/>
                    <a:pt x="77470" y="1663700"/>
                    <a:pt x="71120" y="1708150"/>
                  </a:cubicBezTo>
                  <a:cubicBezTo>
                    <a:pt x="50800" y="1849120"/>
                    <a:pt x="90170" y="2508250"/>
                    <a:pt x="69850" y="2614930"/>
                  </a:cubicBezTo>
                  <a:cubicBezTo>
                    <a:pt x="64770" y="2639060"/>
                    <a:pt x="57150" y="2635250"/>
                    <a:pt x="52070" y="2656840"/>
                  </a:cubicBezTo>
                  <a:cubicBezTo>
                    <a:pt x="40640" y="2716530"/>
                    <a:pt x="60960" y="2921000"/>
                    <a:pt x="52070" y="3002280"/>
                  </a:cubicBezTo>
                  <a:cubicBezTo>
                    <a:pt x="46990" y="3048000"/>
                    <a:pt x="30480" y="3084830"/>
                    <a:pt x="27940" y="3108960"/>
                  </a:cubicBezTo>
                  <a:cubicBezTo>
                    <a:pt x="26670" y="3121660"/>
                    <a:pt x="22860" y="3130550"/>
                    <a:pt x="29210" y="3138170"/>
                  </a:cubicBezTo>
                  <a:cubicBezTo>
                    <a:pt x="40640" y="3152140"/>
                    <a:pt x="76200" y="3153410"/>
                    <a:pt x="124460" y="3158490"/>
                  </a:cubicBezTo>
                  <a:cubicBezTo>
                    <a:pt x="256540" y="3169920"/>
                    <a:pt x="746760" y="3148330"/>
                    <a:pt x="891540" y="3140710"/>
                  </a:cubicBezTo>
                  <a:cubicBezTo>
                    <a:pt x="948690" y="3136900"/>
                    <a:pt x="972820" y="3136900"/>
                    <a:pt x="1009650" y="3129280"/>
                  </a:cubicBezTo>
                  <a:cubicBezTo>
                    <a:pt x="1043940" y="3121660"/>
                    <a:pt x="1070610" y="3103880"/>
                    <a:pt x="1104900" y="3098800"/>
                  </a:cubicBezTo>
                  <a:cubicBezTo>
                    <a:pt x="1144270" y="3092450"/>
                    <a:pt x="1196340" y="3094990"/>
                    <a:pt x="1234440" y="3098800"/>
                  </a:cubicBezTo>
                  <a:cubicBezTo>
                    <a:pt x="1267460" y="3101340"/>
                    <a:pt x="1289050" y="3112770"/>
                    <a:pt x="1323340" y="3115310"/>
                  </a:cubicBezTo>
                  <a:cubicBezTo>
                    <a:pt x="1371600" y="3117850"/>
                    <a:pt x="1447800" y="3153410"/>
                    <a:pt x="1493520" y="3105150"/>
                  </a:cubicBezTo>
                  <a:cubicBezTo>
                    <a:pt x="1680210" y="2907030"/>
                    <a:pt x="1526540" y="553720"/>
                    <a:pt x="1487170" y="240030"/>
                  </a:cubicBezTo>
                  <a:cubicBezTo>
                    <a:pt x="1479550" y="177800"/>
                    <a:pt x="1470660" y="161290"/>
                    <a:pt x="1459230" y="129540"/>
                  </a:cubicBezTo>
                  <a:cubicBezTo>
                    <a:pt x="1450340" y="102870"/>
                    <a:pt x="1437640" y="71120"/>
                    <a:pt x="1427480" y="59690"/>
                  </a:cubicBezTo>
                  <a:cubicBezTo>
                    <a:pt x="1421130" y="53340"/>
                    <a:pt x="1418590" y="52070"/>
                    <a:pt x="1409700" y="49530"/>
                  </a:cubicBezTo>
                  <a:cubicBezTo>
                    <a:pt x="1371600" y="38100"/>
                    <a:pt x="1205230" y="27940"/>
                    <a:pt x="1127760" y="31750"/>
                  </a:cubicBezTo>
                  <a:cubicBezTo>
                    <a:pt x="1074420" y="35560"/>
                    <a:pt x="1051560" y="52070"/>
                    <a:pt x="990600" y="57150"/>
                  </a:cubicBezTo>
                  <a:cubicBezTo>
                    <a:pt x="875030" y="68580"/>
                    <a:pt x="603250" y="48260"/>
                    <a:pt x="486410" y="58420"/>
                  </a:cubicBezTo>
                  <a:cubicBezTo>
                    <a:pt x="422910" y="63500"/>
                    <a:pt x="392430" y="78740"/>
                    <a:pt x="340360" y="82550"/>
                  </a:cubicBezTo>
                  <a:cubicBezTo>
                    <a:pt x="281940" y="88900"/>
                    <a:pt x="185420" y="77470"/>
                    <a:pt x="151130" y="85090"/>
                  </a:cubicBezTo>
                  <a:cubicBezTo>
                    <a:pt x="137160" y="88900"/>
                    <a:pt x="133350" y="97790"/>
                    <a:pt x="123190" y="99060"/>
                  </a:cubicBezTo>
                  <a:cubicBezTo>
                    <a:pt x="115570" y="100330"/>
                    <a:pt x="100330" y="99060"/>
                    <a:pt x="97790" y="93980"/>
                  </a:cubicBezTo>
                  <a:cubicBezTo>
                    <a:pt x="95250" y="90170"/>
                    <a:pt x="107950" y="73660"/>
                    <a:pt x="107950" y="73660"/>
                  </a:cubicBezTo>
                </a:path>
              </a:pathLst>
            </a:custGeom>
            <a:solidFill>
              <a:srgbClr val="E7191F"/>
            </a:solidFill>
            <a:ln cap="sq">
              <a:noFill/>
              <a:prstDash val="solid"/>
              <a:miter/>
            </a:ln>
          </p:spPr>
          <p:txBody>
            <a:bodyPr/>
            <a:lstStyle/>
            <a:p>
              <a:endParaRPr lang="en-US"/>
            </a:p>
          </p:txBody>
        </p:sp>
      </p:grpSp>
      <p:grpSp>
        <p:nvGrpSpPr>
          <p:cNvPr id="23" name="Group 23"/>
          <p:cNvGrpSpPr/>
          <p:nvPr/>
        </p:nvGrpSpPr>
        <p:grpSpPr>
          <a:xfrm>
            <a:off x="3637597" y="7690485"/>
            <a:ext cx="185738" cy="335280"/>
            <a:chOff x="0" y="0"/>
            <a:chExt cx="247650" cy="447040"/>
          </a:xfrm>
        </p:grpSpPr>
        <p:sp>
          <p:nvSpPr>
            <p:cNvPr id="24" name="Freeform 24"/>
            <p:cNvSpPr/>
            <p:nvPr/>
          </p:nvSpPr>
          <p:spPr>
            <a:xfrm>
              <a:off x="50800" y="49530"/>
              <a:ext cx="146050" cy="345440"/>
            </a:xfrm>
            <a:custGeom>
              <a:avLst/>
              <a:gdLst/>
              <a:ahLst/>
              <a:cxnLst/>
              <a:rect l="l" t="t" r="r" b="b"/>
              <a:pathLst>
                <a:path w="146050" h="345440">
                  <a:moveTo>
                    <a:pt x="0" y="128270"/>
                  </a:moveTo>
                  <a:cubicBezTo>
                    <a:pt x="30480" y="8890"/>
                    <a:pt x="34290" y="2540"/>
                    <a:pt x="40640" y="1270"/>
                  </a:cubicBezTo>
                  <a:cubicBezTo>
                    <a:pt x="44450" y="0"/>
                    <a:pt x="49530" y="0"/>
                    <a:pt x="54610" y="5080"/>
                  </a:cubicBezTo>
                  <a:cubicBezTo>
                    <a:pt x="67310" y="16510"/>
                    <a:pt x="83820" y="72390"/>
                    <a:pt x="90170" y="114300"/>
                  </a:cubicBezTo>
                  <a:cubicBezTo>
                    <a:pt x="97790" y="163830"/>
                    <a:pt x="74930" y="256540"/>
                    <a:pt x="92710" y="284480"/>
                  </a:cubicBezTo>
                  <a:cubicBezTo>
                    <a:pt x="102870" y="298450"/>
                    <a:pt x="135890" y="295910"/>
                    <a:pt x="135890" y="304800"/>
                  </a:cubicBezTo>
                  <a:cubicBezTo>
                    <a:pt x="137160" y="314960"/>
                    <a:pt x="82550" y="345440"/>
                    <a:pt x="67310" y="345440"/>
                  </a:cubicBezTo>
                  <a:cubicBezTo>
                    <a:pt x="59690" y="345440"/>
                    <a:pt x="50800" y="340360"/>
                    <a:pt x="50800" y="336550"/>
                  </a:cubicBezTo>
                  <a:cubicBezTo>
                    <a:pt x="50800" y="332740"/>
                    <a:pt x="66040" y="320040"/>
                    <a:pt x="69850" y="321310"/>
                  </a:cubicBezTo>
                  <a:cubicBezTo>
                    <a:pt x="72390" y="322580"/>
                    <a:pt x="76200" y="339090"/>
                    <a:pt x="72390" y="342900"/>
                  </a:cubicBezTo>
                  <a:cubicBezTo>
                    <a:pt x="69850" y="345440"/>
                    <a:pt x="57150" y="345440"/>
                    <a:pt x="53340" y="341630"/>
                  </a:cubicBezTo>
                  <a:cubicBezTo>
                    <a:pt x="50800" y="339090"/>
                    <a:pt x="49530" y="331470"/>
                    <a:pt x="53340" y="325120"/>
                  </a:cubicBezTo>
                  <a:cubicBezTo>
                    <a:pt x="59690" y="313690"/>
                    <a:pt x="99060" y="287020"/>
                    <a:pt x="116840" y="284480"/>
                  </a:cubicBezTo>
                  <a:cubicBezTo>
                    <a:pt x="128270" y="283210"/>
                    <a:pt x="144780" y="289560"/>
                    <a:pt x="144780" y="294640"/>
                  </a:cubicBezTo>
                  <a:cubicBezTo>
                    <a:pt x="146050" y="300990"/>
                    <a:pt x="120650" y="318770"/>
                    <a:pt x="107950" y="320040"/>
                  </a:cubicBezTo>
                  <a:cubicBezTo>
                    <a:pt x="95250" y="320040"/>
                    <a:pt x="78740" y="313690"/>
                    <a:pt x="69850" y="299720"/>
                  </a:cubicBezTo>
                  <a:cubicBezTo>
                    <a:pt x="52070" y="270510"/>
                    <a:pt x="74930" y="168910"/>
                    <a:pt x="67310" y="118110"/>
                  </a:cubicBezTo>
                  <a:cubicBezTo>
                    <a:pt x="59690" y="80010"/>
                    <a:pt x="35560" y="40640"/>
                    <a:pt x="34290" y="21590"/>
                  </a:cubicBezTo>
                  <a:cubicBezTo>
                    <a:pt x="33020" y="12700"/>
                    <a:pt x="34290" y="5080"/>
                    <a:pt x="38100" y="2540"/>
                  </a:cubicBezTo>
                  <a:cubicBezTo>
                    <a:pt x="40640" y="0"/>
                    <a:pt x="52070" y="0"/>
                    <a:pt x="54610" y="5080"/>
                  </a:cubicBezTo>
                  <a:cubicBezTo>
                    <a:pt x="63500" y="17780"/>
                    <a:pt x="36830" y="118110"/>
                    <a:pt x="24130" y="134620"/>
                  </a:cubicBezTo>
                  <a:cubicBezTo>
                    <a:pt x="19050" y="139700"/>
                    <a:pt x="11430" y="140970"/>
                    <a:pt x="7620" y="139700"/>
                  </a:cubicBezTo>
                  <a:cubicBezTo>
                    <a:pt x="3810" y="138430"/>
                    <a:pt x="0" y="128270"/>
                    <a:pt x="0" y="128270"/>
                  </a:cubicBezTo>
                </a:path>
              </a:pathLst>
            </a:custGeom>
            <a:solidFill>
              <a:srgbClr val="E7191F"/>
            </a:solidFill>
            <a:ln cap="sq">
              <a:noFill/>
              <a:prstDash val="solid"/>
              <a:miter/>
            </a:ln>
          </p:spPr>
          <p:txBody>
            <a:bodyPr/>
            <a:lstStyle/>
            <a:p>
              <a:endParaRPr lang="en-US"/>
            </a:p>
          </p:txBody>
        </p:sp>
      </p:grpSp>
      <p:grpSp>
        <p:nvGrpSpPr>
          <p:cNvPr id="25" name="Group 25"/>
          <p:cNvGrpSpPr/>
          <p:nvPr/>
        </p:nvGrpSpPr>
        <p:grpSpPr>
          <a:xfrm>
            <a:off x="6376988" y="7450455"/>
            <a:ext cx="200978" cy="126683"/>
            <a:chOff x="0" y="0"/>
            <a:chExt cx="267970" cy="168910"/>
          </a:xfrm>
        </p:grpSpPr>
        <p:sp>
          <p:nvSpPr>
            <p:cNvPr id="26" name="Freeform 26"/>
            <p:cNvSpPr/>
            <p:nvPr/>
          </p:nvSpPr>
          <p:spPr>
            <a:xfrm>
              <a:off x="46990" y="48260"/>
              <a:ext cx="170180" cy="69850"/>
            </a:xfrm>
            <a:custGeom>
              <a:avLst/>
              <a:gdLst/>
              <a:ahLst/>
              <a:cxnLst/>
              <a:rect l="l" t="t" r="r" b="b"/>
              <a:pathLst>
                <a:path w="170180" h="69850">
                  <a:moveTo>
                    <a:pt x="11430" y="17780"/>
                  </a:moveTo>
                  <a:cubicBezTo>
                    <a:pt x="76200" y="46990"/>
                    <a:pt x="95250" y="49530"/>
                    <a:pt x="110490" y="44450"/>
                  </a:cubicBezTo>
                  <a:cubicBezTo>
                    <a:pt x="125730" y="38100"/>
                    <a:pt x="139700" y="6350"/>
                    <a:pt x="151130" y="2540"/>
                  </a:cubicBezTo>
                  <a:cubicBezTo>
                    <a:pt x="156210" y="0"/>
                    <a:pt x="163830" y="1270"/>
                    <a:pt x="166370" y="5080"/>
                  </a:cubicBezTo>
                  <a:cubicBezTo>
                    <a:pt x="168910" y="8890"/>
                    <a:pt x="168910" y="21590"/>
                    <a:pt x="165100" y="24130"/>
                  </a:cubicBezTo>
                  <a:cubicBezTo>
                    <a:pt x="161290" y="25400"/>
                    <a:pt x="143510" y="16510"/>
                    <a:pt x="143510" y="13970"/>
                  </a:cubicBezTo>
                  <a:cubicBezTo>
                    <a:pt x="143510" y="10160"/>
                    <a:pt x="161290" y="2540"/>
                    <a:pt x="165100" y="3810"/>
                  </a:cubicBezTo>
                  <a:cubicBezTo>
                    <a:pt x="168910" y="5080"/>
                    <a:pt x="170180" y="13970"/>
                    <a:pt x="168910" y="19050"/>
                  </a:cubicBezTo>
                  <a:cubicBezTo>
                    <a:pt x="166370" y="29210"/>
                    <a:pt x="149860" y="46990"/>
                    <a:pt x="137160" y="55880"/>
                  </a:cubicBezTo>
                  <a:cubicBezTo>
                    <a:pt x="121920" y="64770"/>
                    <a:pt x="101600" y="69850"/>
                    <a:pt x="82550" y="69850"/>
                  </a:cubicBezTo>
                  <a:cubicBezTo>
                    <a:pt x="58420" y="68580"/>
                    <a:pt x="8890" y="53340"/>
                    <a:pt x="3810" y="40640"/>
                  </a:cubicBezTo>
                  <a:cubicBezTo>
                    <a:pt x="0" y="34290"/>
                    <a:pt x="11430" y="17780"/>
                    <a:pt x="11430" y="17780"/>
                  </a:cubicBezTo>
                </a:path>
              </a:pathLst>
            </a:custGeom>
            <a:solidFill>
              <a:srgbClr val="E7191F"/>
            </a:solidFill>
            <a:ln cap="sq">
              <a:noFill/>
              <a:prstDash val="solid"/>
              <a:miter/>
            </a:ln>
          </p:spPr>
          <p:txBody>
            <a:bodyPr/>
            <a:lstStyle/>
            <a:p>
              <a:endParaRPr lang="en-US"/>
            </a:p>
          </p:txBody>
        </p:sp>
      </p:grpSp>
      <p:grpSp>
        <p:nvGrpSpPr>
          <p:cNvPr id="27" name="Group 27"/>
          <p:cNvGrpSpPr/>
          <p:nvPr/>
        </p:nvGrpSpPr>
        <p:grpSpPr>
          <a:xfrm>
            <a:off x="6430328" y="7276147"/>
            <a:ext cx="102870" cy="294322"/>
            <a:chOff x="0" y="0"/>
            <a:chExt cx="137160" cy="392430"/>
          </a:xfrm>
        </p:grpSpPr>
        <p:sp>
          <p:nvSpPr>
            <p:cNvPr id="28" name="Freeform 28"/>
            <p:cNvSpPr/>
            <p:nvPr/>
          </p:nvSpPr>
          <p:spPr>
            <a:xfrm>
              <a:off x="50800" y="50800"/>
              <a:ext cx="36830" cy="290830"/>
            </a:xfrm>
            <a:custGeom>
              <a:avLst/>
              <a:gdLst/>
              <a:ahLst/>
              <a:cxnLst/>
              <a:rect l="l" t="t" r="r" b="b"/>
              <a:pathLst>
                <a:path w="36830" h="290830">
                  <a:moveTo>
                    <a:pt x="1270" y="280670"/>
                  </a:moveTo>
                  <a:cubicBezTo>
                    <a:pt x="3810" y="5080"/>
                    <a:pt x="10160" y="0"/>
                    <a:pt x="13970" y="0"/>
                  </a:cubicBezTo>
                  <a:cubicBezTo>
                    <a:pt x="17780" y="0"/>
                    <a:pt x="25400" y="5080"/>
                    <a:pt x="26670" y="10160"/>
                  </a:cubicBezTo>
                  <a:cubicBezTo>
                    <a:pt x="27940" y="13970"/>
                    <a:pt x="20320" y="25400"/>
                    <a:pt x="16510" y="25400"/>
                  </a:cubicBezTo>
                  <a:cubicBezTo>
                    <a:pt x="11430" y="26670"/>
                    <a:pt x="0" y="13970"/>
                    <a:pt x="1270" y="10160"/>
                  </a:cubicBezTo>
                  <a:cubicBezTo>
                    <a:pt x="1270" y="6350"/>
                    <a:pt x="17780" y="1270"/>
                    <a:pt x="24130" y="5080"/>
                  </a:cubicBezTo>
                  <a:cubicBezTo>
                    <a:pt x="33020" y="10160"/>
                    <a:pt x="34290" y="38100"/>
                    <a:pt x="35560" y="62230"/>
                  </a:cubicBezTo>
                  <a:cubicBezTo>
                    <a:pt x="36830" y="100330"/>
                    <a:pt x="17780" y="175260"/>
                    <a:pt x="17780" y="215900"/>
                  </a:cubicBezTo>
                  <a:cubicBezTo>
                    <a:pt x="17780" y="242570"/>
                    <a:pt x="31750" y="269240"/>
                    <a:pt x="26670" y="280670"/>
                  </a:cubicBezTo>
                  <a:cubicBezTo>
                    <a:pt x="24130" y="287020"/>
                    <a:pt x="16510" y="290830"/>
                    <a:pt x="12700" y="290830"/>
                  </a:cubicBezTo>
                  <a:cubicBezTo>
                    <a:pt x="8890" y="289560"/>
                    <a:pt x="1270" y="280670"/>
                    <a:pt x="1270" y="280670"/>
                  </a:cubicBezTo>
                </a:path>
              </a:pathLst>
            </a:custGeom>
            <a:solidFill>
              <a:srgbClr val="E7191F"/>
            </a:solidFill>
            <a:ln cap="sq">
              <a:noFill/>
              <a:prstDash val="solid"/>
              <a:miter/>
            </a:ln>
          </p:spPr>
          <p:txBody>
            <a:bodyPr/>
            <a:lstStyle/>
            <a:p>
              <a:endParaRPr lang="en-US"/>
            </a:p>
          </p:txBody>
        </p:sp>
      </p:grpSp>
      <p:grpSp>
        <p:nvGrpSpPr>
          <p:cNvPr id="29" name="Group 29"/>
          <p:cNvGrpSpPr/>
          <p:nvPr/>
        </p:nvGrpSpPr>
        <p:grpSpPr>
          <a:xfrm>
            <a:off x="6387465" y="7119938"/>
            <a:ext cx="254317" cy="213360"/>
            <a:chOff x="0" y="0"/>
            <a:chExt cx="339090" cy="284480"/>
          </a:xfrm>
        </p:grpSpPr>
        <p:sp>
          <p:nvSpPr>
            <p:cNvPr id="30" name="Freeform 30"/>
            <p:cNvSpPr/>
            <p:nvPr/>
          </p:nvSpPr>
          <p:spPr>
            <a:xfrm>
              <a:off x="50800" y="41910"/>
              <a:ext cx="237490" cy="193040"/>
            </a:xfrm>
            <a:custGeom>
              <a:avLst/>
              <a:gdLst/>
              <a:ahLst/>
              <a:cxnLst/>
              <a:rect l="l" t="t" r="r" b="b"/>
              <a:pathLst>
                <a:path w="237490" h="193040">
                  <a:moveTo>
                    <a:pt x="0" y="43180"/>
                  </a:moveTo>
                  <a:cubicBezTo>
                    <a:pt x="43180" y="0"/>
                    <a:pt x="93980" y="0"/>
                    <a:pt x="113030" y="10160"/>
                  </a:cubicBezTo>
                  <a:cubicBezTo>
                    <a:pt x="128270" y="17780"/>
                    <a:pt x="137160" y="34290"/>
                    <a:pt x="142240" y="49530"/>
                  </a:cubicBezTo>
                  <a:cubicBezTo>
                    <a:pt x="147320" y="67310"/>
                    <a:pt x="149860" y="93980"/>
                    <a:pt x="143510" y="111760"/>
                  </a:cubicBezTo>
                  <a:cubicBezTo>
                    <a:pt x="135890" y="128270"/>
                    <a:pt x="96520" y="146050"/>
                    <a:pt x="100330" y="153670"/>
                  </a:cubicBezTo>
                  <a:cubicBezTo>
                    <a:pt x="104140" y="161290"/>
                    <a:pt x="163830" y="144780"/>
                    <a:pt x="187960" y="148590"/>
                  </a:cubicBezTo>
                  <a:cubicBezTo>
                    <a:pt x="205740" y="152400"/>
                    <a:pt x="224790" y="158750"/>
                    <a:pt x="231140" y="167640"/>
                  </a:cubicBezTo>
                  <a:cubicBezTo>
                    <a:pt x="236220" y="172720"/>
                    <a:pt x="237490" y="184150"/>
                    <a:pt x="234950" y="186690"/>
                  </a:cubicBezTo>
                  <a:cubicBezTo>
                    <a:pt x="232410" y="189230"/>
                    <a:pt x="213360" y="185420"/>
                    <a:pt x="212090" y="181610"/>
                  </a:cubicBezTo>
                  <a:cubicBezTo>
                    <a:pt x="210820" y="179070"/>
                    <a:pt x="222250" y="165100"/>
                    <a:pt x="226060" y="166370"/>
                  </a:cubicBezTo>
                  <a:cubicBezTo>
                    <a:pt x="231140" y="166370"/>
                    <a:pt x="237490" y="176530"/>
                    <a:pt x="237490" y="181610"/>
                  </a:cubicBezTo>
                  <a:cubicBezTo>
                    <a:pt x="237490" y="185420"/>
                    <a:pt x="231140" y="190500"/>
                    <a:pt x="226060" y="191770"/>
                  </a:cubicBezTo>
                  <a:cubicBezTo>
                    <a:pt x="217170" y="193040"/>
                    <a:pt x="203200" y="177800"/>
                    <a:pt x="186690" y="175260"/>
                  </a:cubicBezTo>
                  <a:cubicBezTo>
                    <a:pt x="162560" y="168910"/>
                    <a:pt x="106680" y="180340"/>
                    <a:pt x="88900" y="173990"/>
                  </a:cubicBezTo>
                  <a:cubicBezTo>
                    <a:pt x="81280" y="170180"/>
                    <a:pt x="74930" y="165100"/>
                    <a:pt x="73660" y="160020"/>
                  </a:cubicBezTo>
                  <a:cubicBezTo>
                    <a:pt x="72390" y="154940"/>
                    <a:pt x="74930" y="148590"/>
                    <a:pt x="78740" y="142240"/>
                  </a:cubicBezTo>
                  <a:cubicBezTo>
                    <a:pt x="85090" y="132080"/>
                    <a:pt x="111760" y="123190"/>
                    <a:pt x="118110" y="106680"/>
                  </a:cubicBezTo>
                  <a:cubicBezTo>
                    <a:pt x="125730" y="87630"/>
                    <a:pt x="124460" y="46990"/>
                    <a:pt x="110490" y="34290"/>
                  </a:cubicBezTo>
                  <a:cubicBezTo>
                    <a:pt x="96520" y="21590"/>
                    <a:pt x="53340" y="22860"/>
                    <a:pt x="35560" y="30480"/>
                  </a:cubicBezTo>
                  <a:cubicBezTo>
                    <a:pt x="22860" y="35560"/>
                    <a:pt x="17780" y="63500"/>
                    <a:pt x="11430" y="63500"/>
                  </a:cubicBezTo>
                  <a:cubicBezTo>
                    <a:pt x="6350" y="63500"/>
                    <a:pt x="0" y="43180"/>
                    <a:pt x="0" y="43180"/>
                  </a:cubicBezTo>
                </a:path>
              </a:pathLst>
            </a:custGeom>
            <a:solidFill>
              <a:srgbClr val="E7191F"/>
            </a:solidFill>
            <a:ln cap="sq">
              <a:noFill/>
              <a:prstDash val="solid"/>
              <a:miter/>
            </a:ln>
          </p:spPr>
          <p:txBody>
            <a:bodyPr/>
            <a:lstStyle/>
            <a:p>
              <a:endParaRPr lang="en-US"/>
            </a:p>
          </p:txBody>
        </p:sp>
      </p:grpSp>
      <p:grpSp>
        <p:nvGrpSpPr>
          <p:cNvPr id="31" name="Group 31"/>
          <p:cNvGrpSpPr/>
          <p:nvPr/>
        </p:nvGrpSpPr>
        <p:grpSpPr>
          <a:xfrm>
            <a:off x="11218545" y="7341870"/>
            <a:ext cx="177165" cy="167640"/>
            <a:chOff x="0" y="0"/>
            <a:chExt cx="236220" cy="223520"/>
          </a:xfrm>
        </p:grpSpPr>
        <p:sp>
          <p:nvSpPr>
            <p:cNvPr id="32" name="Freeform 32"/>
            <p:cNvSpPr/>
            <p:nvPr/>
          </p:nvSpPr>
          <p:spPr>
            <a:xfrm>
              <a:off x="49530" y="48260"/>
              <a:ext cx="137160" cy="125730"/>
            </a:xfrm>
            <a:custGeom>
              <a:avLst/>
              <a:gdLst/>
              <a:ahLst/>
              <a:cxnLst/>
              <a:rect l="l" t="t" r="r" b="b"/>
              <a:pathLst>
                <a:path w="137160" h="125730">
                  <a:moveTo>
                    <a:pt x="22860" y="6350"/>
                  </a:moveTo>
                  <a:cubicBezTo>
                    <a:pt x="68580" y="104140"/>
                    <a:pt x="82550" y="96520"/>
                    <a:pt x="92710" y="90170"/>
                  </a:cubicBezTo>
                  <a:cubicBezTo>
                    <a:pt x="102870" y="83820"/>
                    <a:pt x="111760" y="62230"/>
                    <a:pt x="120650" y="60960"/>
                  </a:cubicBezTo>
                  <a:cubicBezTo>
                    <a:pt x="125730" y="59690"/>
                    <a:pt x="133350" y="63500"/>
                    <a:pt x="134620" y="67310"/>
                  </a:cubicBezTo>
                  <a:cubicBezTo>
                    <a:pt x="137160" y="71120"/>
                    <a:pt x="133350" y="83820"/>
                    <a:pt x="129540" y="85090"/>
                  </a:cubicBezTo>
                  <a:cubicBezTo>
                    <a:pt x="125730" y="86360"/>
                    <a:pt x="110490" y="73660"/>
                    <a:pt x="111760" y="69850"/>
                  </a:cubicBezTo>
                  <a:cubicBezTo>
                    <a:pt x="111760" y="67310"/>
                    <a:pt x="132080" y="62230"/>
                    <a:pt x="134620" y="66040"/>
                  </a:cubicBezTo>
                  <a:cubicBezTo>
                    <a:pt x="137160" y="69850"/>
                    <a:pt x="115570" y="105410"/>
                    <a:pt x="101600" y="114300"/>
                  </a:cubicBezTo>
                  <a:cubicBezTo>
                    <a:pt x="87630" y="123190"/>
                    <a:pt x="63500" y="125730"/>
                    <a:pt x="50800" y="123190"/>
                  </a:cubicBezTo>
                  <a:cubicBezTo>
                    <a:pt x="43180" y="120650"/>
                    <a:pt x="38100" y="119380"/>
                    <a:pt x="33020" y="111760"/>
                  </a:cubicBezTo>
                  <a:cubicBezTo>
                    <a:pt x="20320" y="96520"/>
                    <a:pt x="0" y="35560"/>
                    <a:pt x="1270" y="17780"/>
                  </a:cubicBezTo>
                  <a:cubicBezTo>
                    <a:pt x="1270" y="10160"/>
                    <a:pt x="3810" y="3810"/>
                    <a:pt x="7620" y="2540"/>
                  </a:cubicBezTo>
                  <a:cubicBezTo>
                    <a:pt x="10160" y="0"/>
                    <a:pt x="22860" y="6350"/>
                    <a:pt x="22860" y="6350"/>
                  </a:cubicBezTo>
                </a:path>
              </a:pathLst>
            </a:custGeom>
            <a:solidFill>
              <a:srgbClr val="E7191F"/>
            </a:solidFill>
            <a:ln cap="sq">
              <a:noFill/>
              <a:prstDash val="solid"/>
              <a:miter/>
            </a:ln>
          </p:spPr>
          <p:txBody>
            <a:bodyPr/>
            <a:lstStyle/>
            <a:p>
              <a:endParaRPr lang="en-US"/>
            </a:p>
          </p:txBody>
        </p:sp>
      </p:grpSp>
      <p:grpSp>
        <p:nvGrpSpPr>
          <p:cNvPr id="33" name="Group 33"/>
          <p:cNvGrpSpPr/>
          <p:nvPr/>
        </p:nvGrpSpPr>
        <p:grpSpPr>
          <a:xfrm>
            <a:off x="11263312" y="7230428"/>
            <a:ext cx="158115" cy="256222"/>
            <a:chOff x="0" y="0"/>
            <a:chExt cx="210820" cy="341630"/>
          </a:xfrm>
        </p:grpSpPr>
        <p:sp>
          <p:nvSpPr>
            <p:cNvPr id="34" name="Freeform 34"/>
            <p:cNvSpPr/>
            <p:nvPr/>
          </p:nvSpPr>
          <p:spPr>
            <a:xfrm>
              <a:off x="50800" y="45720"/>
              <a:ext cx="115570" cy="245110"/>
            </a:xfrm>
            <a:custGeom>
              <a:avLst/>
              <a:gdLst/>
              <a:ahLst/>
              <a:cxnLst/>
              <a:rect l="l" t="t" r="r" b="b"/>
              <a:pathLst>
                <a:path w="115570" h="245110">
                  <a:moveTo>
                    <a:pt x="0" y="228600"/>
                  </a:moveTo>
                  <a:cubicBezTo>
                    <a:pt x="93980" y="0"/>
                    <a:pt x="107950" y="7620"/>
                    <a:pt x="109220" y="10160"/>
                  </a:cubicBezTo>
                  <a:cubicBezTo>
                    <a:pt x="109220" y="13970"/>
                    <a:pt x="100330" y="22860"/>
                    <a:pt x="96520" y="22860"/>
                  </a:cubicBezTo>
                  <a:cubicBezTo>
                    <a:pt x="92710" y="21590"/>
                    <a:pt x="83820" y="7620"/>
                    <a:pt x="86360" y="5080"/>
                  </a:cubicBezTo>
                  <a:cubicBezTo>
                    <a:pt x="87630" y="2540"/>
                    <a:pt x="105410" y="3810"/>
                    <a:pt x="109220" y="8890"/>
                  </a:cubicBezTo>
                  <a:cubicBezTo>
                    <a:pt x="115570" y="20320"/>
                    <a:pt x="95250" y="59690"/>
                    <a:pt x="85090" y="90170"/>
                  </a:cubicBezTo>
                  <a:cubicBezTo>
                    <a:pt x="69850" y="133350"/>
                    <a:pt x="39370" y="223520"/>
                    <a:pt x="21590" y="238760"/>
                  </a:cubicBezTo>
                  <a:cubicBezTo>
                    <a:pt x="16510" y="243840"/>
                    <a:pt x="10160" y="245110"/>
                    <a:pt x="6350" y="243840"/>
                  </a:cubicBezTo>
                  <a:cubicBezTo>
                    <a:pt x="2540" y="242570"/>
                    <a:pt x="0" y="228600"/>
                    <a:pt x="0" y="228600"/>
                  </a:cubicBezTo>
                </a:path>
              </a:pathLst>
            </a:custGeom>
            <a:solidFill>
              <a:srgbClr val="E7191F"/>
            </a:solidFill>
            <a:ln cap="sq">
              <a:noFill/>
              <a:prstDash val="solid"/>
              <a:miter/>
            </a:ln>
          </p:spPr>
          <p:txBody>
            <a:bodyPr/>
            <a:lstStyle/>
            <a:p>
              <a:endParaRPr lang="en-US"/>
            </a:p>
          </p:txBody>
        </p:sp>
      </p:grpSp>
      <p:grpSp>
        <p:nvGrpSpPr>
          <p:cNvPr id="35" name="Group 35"/>
          <p:cNvGrpSpPr/>
          <p:nvPr/>
        </p:nvGrpSpPr>
        <p:grpSpPr>
          <a:xfrm>
            <a:off x="11395710" y="7071360"/>
            <a:ext cx="171450" cy="223838"/>
            <a:chOff x="0" y="0"/>
            <a:chExt cx="228600" cy="298450"/>
          </a:xfrm>
        </p:grpSpPr>
        <p:sp>
          <p:nvSpPr>
            <p:cNvPr id="36" name="Freeform 36"/>
            <p:cNvSpPr/>
            <p:nvPr/>
          </p:nvSpPr>
          <p:spPr>
            <a:xfrm>
              <a:off x="45720" y="50800"/>
              <a:ext cx="132080" cy="201930"/>
            </a:xfrm>
            <a:custGeom>
              <a:avLst/>
              <a:gdLst/>
              <a:ahLst/>
              <a:cxnLst/>
              <a:rect l="l" t="t" r="r" b="b"/>
              <a:pathLst>
                <a:path w="132080" h="201930">
                  <a:moveTo>
                    <a:pt x="8890" y="0"/>
                  </a:moveTo>
                  <a:cubicBezTo>
                    <a:pt x="93980" y="16510"/>
                    <a:pt x="109220" y="41910"/>
                    <a:pt x="109220" y="58420"/>
                  </a:cubicBezTo>
                  <a:cubicBezTo>
                    <a:pt x="107950" y="72390"/>
                    <a:pt x="95250" y="90170"/>
                    <a:pt x="81280" y="99060"/>
                  </a:cubicBezTo>
                  <a:cubicBezTo>
                    <a:pt x="67310" y="107950"/>
                    <a:pt x="25400" y="113030"/>
                    <a:pt x="19050" y="106680"/>
                  </a:cubicBezTo>
                  <a:cubicBezTo>
                    <a:pt x="15240" y="102870"/>
                    <a:pt x="19050" y="88900"/>
                    <a:pt x="24130" y="85090"/>
                  </a:cubicBezTo>
                  <a:cubicBezTo>
                    <a:pt x="30480" y="80010"/>
                    <a:pt x="49530" y="82550"/>
                    <a:pt x="63500" y="85090"/>
                  </a:cubicBezTo>
                  <a:cubicBezTo>
                    <a:pt x="81280" y="88900"/>
                    <a:pt x="111760" y="99060"/>
                    <a:pt x="121920" y="109220"/>
                  </a:cubicBezTo>
                  <a:cubicBezTo>
                    <a:pt x="128270" y="115570"/>
                    <a:pt x="132080" y="120650"/>
                    <a:pt x="130810" y="128270"/>
                  </a:cubicBezTo>
                  <a:cubicBezTo>
                    <a:pt x="129540" y="142240"/>
                    <a:pt x="109220" y="167640"/>
                    <a:pt x="92710" y="179070"/>
                  </a:cubicBezTo>
                  <a:cubicBezTo>
                    <a:pt x="77470" y="190500"/>
                    <a:pt x="43180" y="201930"/>
                    <a:pt x="34290" y="196850"/>
                  </a:cubicBezTo>
                  <a:cubicBezTo>
                    <a:pt x="27940" y="193040"/>
                    <a:pt x="25400" y="175260"/>
                    <a:pt x="27940" y="172720"/>
                  </a:cubicBezTo>
                  <a:cubicBezTo>
                    <a:pt x="30480" y="170180"/>
                    <a:pt x="48260" y="175260"/>
                    <a:pt x="49530" y="179070"/>
                  </a:cubicBezTo>
                  <a:cubicBezTo>
                    <a:pt x="50800" y="184150"/>
                    <a:pt x="44450" y="195580"/>
                    <a:pt x="39370" y="196850"/>
                  </a:cubicBezTo>
                  <a:cubicBezTo>
                    <a:pt x="35560" y="198120"/>
                    <a:pt x="26670" y="193040"/>
                    <a:pt x="25400" y="190500"/>
                  </a:cubicBezTo>
                  <a:cubicBezTo>
                    <a:pt x="22860" y="186690"/>
                    <a:pt x="22860" y="179070"/>
                    <a:pt x="26670" y="173990"/>
                  </a:cubicBezTo>
                  <a:cubicBezTo>
                    <a:pt x="35560" y="162560"/>
                    <a:pt x="88900" y="156210"/>
                    <a:pt x="97790" y="144780"/>
                  </a:cubicBezTo>
                  <a:cubicBezTo>
                    <a:pt x="102870" y="138430"/>
                    <a:pt x="104140" y="132080"/>
                    <a:pt x="100330" y="125730"/>
                  </a:cubicBezTo>
                  <a:cubicBezTo>
                    <a:pt x="93980" y="114300"/>
                    <a:pt x="22860" y="115570"/>
                    <a:pt x="17780" y="104140"/>
                  </a:cubicBezTo>
                  <a:cubicBezTo>
                    <a:pt x="13970" y="99060"/>
                    <a:pt x="17780" y="90170"/>
                    <a:pt x="24130" y="85090"/>
                  </a:cubicBezTo>
                  <a:cubicBezTo>
                    <a:pt x="31750" y="77470"/>
                    <a:pt x="63500" y="83820"/>
                    <a:pt x="73660" y="74930"/>
                  </a:cubicBezTo>
                  <a:cubicBezTo>
                    <a:pt x="81280" y="68580"/>
                    <a:pt x="85090" y="53340"/>
                    <a:pt x="82550" y="44450"/>
                  </a:cubicBezTo>
                  <a:cubicBezTo>
                    <a:pt x="80010" y="36830"/>
                    <a:pt x="71120" y="27940"/>
                    <a:pt x="60960" y="22860"/>
                  </a:cubicBezTo>
                  <a:cubicBezTo>
                    <a:pt x="46990" y="17780"/>
                    <a:pt x="10160" y="30480"/>
                    <a:pt x="5080" y="22860"/>
                  </a:cubicBezTo>
                  <a:cubicBezTo>
                    <a:pt x="0" y="19050"/>
                    <a:pt x="8890" y="0"/>
                    <a:pt x="8890" y="0"/>
                  </a:cubicBezTo>
                </a:path>
              </a:pathLst>
            </a:custGeom>
            <a:solidFill>
              <a:srgbClr val="E7191F"/>
            </a:solidFill>
            <a:ln cap="sq">
              <a:noFill/>
              <a:prstDash val="solid"/>
              <a:miter/>
            </a:ln>
          </p:spPr>
          <p:txBody>
            <a:bodyPr/>
            <a:lstStyle/>
            <a:p>
              <a:endParaRPr lang="en-US"/>
            </a:p>
          </p:txBody>
        </p:sp>
      </p:grpSp>
      <p:grpSp>
        <p:nvGrpSpPr>
          <p:cNvPr id="37" name="Group 37"/>
          <p:cNvGrpSpPr/>
          <p:nvPr/>
        </p:nvGrpSpPr>
        <p:grpSpPr>
          <a:xfrm>
            <a:off x="5226368" y="7144703"/>
            <a:ext cx="140017" cy="436245"/>
            <a:chOff x="0" y="0"/>
            <a:chExt cx="186690" cy="581660"/>
          </a:xfrm>
        </p:grpSpPr>
        <p:sp>
          <p:nvSpPr>
            <p:cNvPr id="38" name="Freeform 38"/>
            <p:cNvSpPr/>
            <p:nvPr/>
          </p:nvSpPr>
          <p:spPr>
            <a:xfrm>
              <a:off x="46990" y="49530"/>
              <a:ext cx="88900" cy="483870"/>
            </a:xfrm>
            <a:custGeom>
              <a:avLst/>
              <a:gdLst/>
              <a:ahLst/>
              <a:cxnLst/>
              <a:rect l="l" t="t" r="r" b="b"/>
              <a:pathLst>
                <a:path w="88900" h="483870">
                  <a:moveTo>
                    <a:pt x="64770" y="471170"/>
                  </a:moveTo>
                  <a:cubicBezTo>
                    <a:pt x="0" y="199390"/>
                    <a:pt x="1270" y="124460"/>
                    <a:pt x="3810" y="76200"/>
                  </a:cubicBezTo>
                  <a:cubicBezTo>
                    <a:pt x="5080" y="46990"/>
                    <a:pt x="3810" y="12700"/>
                    <a:pt x="13970" y="3810"/>
                  </a:cubicBezTo>
                  <a:cubicBezTo>
                    <a:pt x="19050" y="0"/>
                    <a:pt x="35560" y="1270"/>
                    <a:pt x="36830" y="5080"/>
                  </a:cubicBezTo>
                  <a:cubicBezTo>
                    <a:pt x="38100" y="8890"/>
                    <a:pt x="29210" y="22860"/>
                    <a:pt x="25400" y="22860"/>
                  </a:cubicBezTo>
                  <a:cubicBezTo>
                    <a:pt x="21590" y="22860"/>
                    <a:pt x="12700" y="3810"/>
                    <a:pt x="15240" y="1270"/>
                  </a:cubicBezTo>
                  <a:cubicBezTo>
                    <a:pt x="17780" y="0"/>
                    <a:pt x="31750" y="0"/>
                    <a:pt x="38100" y="7620"/>
                  </a:cubicBezTo>
                  <a:cubicBezTo>
                    <a:pt x="55880" y="33020"/>
                    <a:pt x="20320" y="181610"/>
                    <a:pt x="30480" y="259080"/>
                  </a:cubicBezTo>
                  <a:cubicBezTo>
                    <a:pt x="39370" y="328930"/>
                    <a:pt x="86360" y="415290"/>
                    <a:pt x="88900" y="450850"/>
                  </a:cubicBezTo>
                  <a:cubicBezTo>
                    <a:pt x="88900" y="466090"/>
                    <a:pt x="87630" y="478790"/>
                    <a:pt x="83820" y="481330"/>
                  </a:cubicBezTo>
                  <a:cubicBezTo>
                    <a:pt x="78740" y="483870"/>
                    <a:pt x="64770" y="471170"/>
                    <a:pt x="64770" y="471170"/>
                  </a:cubicBezTo>
                </a:path>
              </a:pathLst>
            </a:custGeom>
            <a:solidFill>
              <a:srgbClr val="E7191F"/>
            </a:solidFill>
            <a:ln cap="sq">
              <a:noFill/>
              <a:prstDash val="solid"/>
              <a:miter/>
            </a:ln>
          </p:spPr>
          <p:txBody>
            <a:bodyPr/>
            <a:lstStyle/>
            <a:p>
              <a:endParaRPr lang="en-US"/>
            </a:p>
          </p:txBody>
        </p:sp>
      </p:grpSp>
      <p:grpSp>
        <p:nvGrpSpPr>
          <p:cNvPr id="39" name="Group 39"/>
          <p:cNvGrpSpPr/>
          <p:nvPr/>
        </p:nvGrpSpPr>
        <p:grpSpPr>
          <a:xfrm>
            <a:off x="5229225" y="7412355"/>
            <a:ext cx="188595" cy="160020"/>
            <a:chOff x="0" y="0"/>
            <a:chExt cx="251460" cy="213360"/>
          </a:xfrm>
        </p:grpSpPr>
        <p:sp>
          <p:nvSpPr>
            <p:cNvPr id="40" name="Freeform 40"/>
            <p:cNvSpPr/>
            <p:nvPr/>
          </p:nvSpPr>
          <p:spPr>
            <a:xfrm>
              <a:off x="48260" y="48260"/>
              <a:ext cx="152400" cy="119380"/>
            </a:xfrm>
            <a:custGeom>
              <a:avLst/>
              <a:gdLst/>
              <a:ahLst/>
              <a:cxnLst/>
              <a:rect l="l" t="t" r="r" b="b"/>
              <a:pathLst>
                <a:path w="152400" h="119380">
                  <a:moveTo>
                    <a:pt x="11430" y="52070"/>
                  </a:moveTo>
                  <a:cubicBezTo>
                    <a:pt x="91440" y="91440"/>
                    <a:pt x="92710" y="109220"/>
                    <a:pt x="90170" y="111760"/>
                  </a:cubicBezTo>
                  <a:cubicBezTo>
                    <a:pt x="87630" y="114300"/>
                    <a:pt x="80010" y="114300"/>
                    <a:pt x="77470" y="111760"/>
                  </a:cubicBezTo>
                  <a:cubicBezTo>
                    <a:pt x="73660" y="106680"/>
                    <a:pt x="77470" y="86360"/>
                    <a:pt x="82550" y="72390"/>
                  </a:cubicBezTo>
                  <a:cubicBezTo>
                    <a:pt x="90170" y="52070"/>
                    <a:pt x="115570" y="13970"/>
                    <a:pt x="129540" y="5080"/>
                  </a:cubicBezTo>
                  <a:cubicBezTo>
                    <a:pt x="135890" y="1270"/>
                    <a:pt x="144780" y="1270"/>
                    <a:pt x="147320" y="3810"/>
                  </a:cubicBezTo>
                  <a:cubicBezTo>
                    <a:pt x="149860" y="6350"/>
                    <a:pt x="144780" y="25400"/>
                    <a:pt x="142240" y="25400"/>
                  </a:cubicBezTo>
                  <a:cubicBezTo>
                    <a:pt x="138430" y="26670"/>
                    <a:pt x="127000" y="10160"/>
                    <a:pt x="128270" y="6350"/>
                  </a:cubicBezTo>
                  <a:cubicBezTo>
                    <a:pt x="129540" y="3810"/>
                    <a:pt x="142240" y="0"/>
                    <a:pt x="147320" y="2540"/>
                  </a:cubicBezTo>
                  <a:cubicBezTo>
                    <a:pt x="149860" y="5080"/>
                    <a:pt x="152400" y="10160"/>
                    <a:pt x="152400" y="17780"/>
                  </a:cubicBezTo>
                  <a:cubicBezTo>
                    <a:pt x="149860" y="35560"/>
                    <a:pt x="110490" y="106680"/>
                    <a:pt x="83820" y="113030"/>
                  </a:cubicBezTo>
                  <a:cubicBezTo>
                    <a:pt x="59690" y="119380"/>
                    <a:pt x="8890" y="87630"/>
                    <a:pt x="2540" y="73660"/>
                  </a:cubicBezTo>
                  <a:cubicBezTo>
                    <a:pt x="0" y="67310"/>
                    <a:pt x="11430" y="52070"/>
                    <a:pt x="11430" y="52070"/>
                  </a:cubicBezTo>
                </a:path>
              </a:pathLst>
            </a:custGeom>
            <a:solidFill>
              <a:srgbClr val="E7191F"/>
            </a:solidFill>
            <a:ln cap="sq">
              <a:noFill/>
              <a:prstDash val="solid"/>
              <a:miter/>
            </a:ln>
          </p:spPr>
          <p:txBody>
            <a:bodyPr/>
            <a:lstStyle/>
            <a:p>
              <a:endParaRPr lang="en-US"/>
            </a:p>
          </p:txBody>
        </p:sp>
      </p:grpSp>
      <p:grpSp>
        <p:nvGrpSpPr>
          <p:cNvPr id="41" name="Group 41"/>
          <p:cNvGrpSpPr/>
          <p:nvPr/>
        </p:nvGrpSpPr>
        <p:grpSpPr>
          <a:xfrm>
            <a:off x="5361622" y="7076122"/>
            <a:ext cx="204788" cy="258128"/>
            <a:chOff x="0" y="0"/>
            <a:chExt cx="273050" cy="344170"/>
          </a:xfrm>
        </p:grpSpPr>
        <p:sp>
          <p:nvSpPr>
            <p:cNvPr id="42" name="Freeform 42"/>
            <p:cNvSpPr/>
            <p:nvPr/>
          </p:nvSpPr>
          <p:spPr>
            <a:xfrm>
              <a:off x="45720" y="44450"/>
              <a:ext cx="185420" cy="248920"/>
            </a:xfrm>
            <a:custGeom>
              <a:avLst/>
              <a:gdLst/>
              <a:ahLst/>
              <a:cxnLst/>
              <a:rect l="l" t="t" r="r" b="b"/>
              <a:pathLst>
                <a:path w="185420" h="248920">
                  <a:moveTo>
                    <a:pt x="29210" y="35560"/>
                  </a:moveTo>
                  <a:cubicBezTo>
                    <a:pt x="55880" y="146050"/>
                    <a:pt x="55880" y="149860"/>
                    <a:pt x="60960" y="152400"/>
                  </a:cubicBezTo>
                  <a:cubicBezTo>
                    <a:pt x="69850" y="156210"/>
                    <a:pt x="88900" y="162560"/>
                    <a:pt x="99060" y="154940"/>
                  </a:cubicBezTo>
                  <a:cubicBezTo>
                    <a:pt x="120650" y="138430"/>
                    <a:pt x="121920" y="17780"/>
                    <a:pt x="139700" y="6350"/>
                  </a:cubicBezTo>
                  <a:cubicBezTo>
                    <a:pt x="147320" y="1270"/>
                    <a:pt x="157480" y="2540"/>
                    <a:pt x="163830" y="8890"/>
                  </a:cubicBezTo>
                  <a:cubicBezTo>
                    <a:pt x="184150" y="29210"/>
                    <a:pt x="185420" y="209550"/>
                    <a:pt x="175260" y="236220"/>
                  </a:cubicBezTo>
                  <a:cubicBezTo>
                    <a:pt x="172720" y="243840"/>
                    <a:pt x="167640" y="247650"/>
                    <a:pt x="163830" y="247650"/>
                  </a:cubicBezTo>
                  <a:cubicBezTo>
                    <a:pt x="160020" y="247650"/>
                    <a:pt x="148590" y="238760"/>
                    <a:pt x="149860" y="236220"/>
                  </a:cubicBezTo>
                  <a:cubicBezTo>
                    <a:pt x="149860" y="231140"/>
                    <a:pt x="167640" y="222250"/>
                    <a:pt x="170180" y="224790"/>
                  </a:cubicBezTo>
                  <a:cubicBezTo>
                    <a:pt x="172720" y="226060"/>
                    <a:pt x="168910" y="245110"/>
                    <a:pt x="165100" y="247650"/>
                  </a:cubicBezTo>
                  <a:cubicBezTo>
                    <a:pt x="162560" y="248920"/>
                    <a:pt x="154940" y="246380"/>
                    <a:pt x="151130" y="241300"/>
                  </a:cubicBezTo>
                  <a:cubicBezTo>
                    <a:pt x="143510" y="231140"/>
                    <a:pt x="143510" y="200660"/>
                    <a:pt x="140970" y="173990"/>
                  </a:cubicBezTo>
                  <a:cubicBezTo>
                    <a:pt x="137160" y="130810"/>
                    <a:pt x="124460" y="21590"/>
                    <a:pt x="139700" y="6350"/>
                  </a:cubicBezTo>
                  <a:cubicBezTo>
                    <a:pt x="146050" y="0"/>
                    <a:pt x="158750" y="0"/>
                    <a:pt x="162560" y="6350"/>
                  </a:cubicBezTo>
                  <a:cubicBezTo>
                    <a:pt x="173990" y="19050"/>
                    <a:pt x="151130" y="115570"/>
                    <a:pt x="135890" y="144780"/>
                  </a:cubicBezTo>
                  <a:cubicBezTo>
                    <a:pt x="127000" y="161290"/>
                    <a:pt x="116840" y="173990"/>
                    <a:pt x="102870" y="177800"/>
                  </a:cubicBezTo>
                  <a:cubicBezTo>
                    <a:pt x="85090" y="182880"/>
                    <a:pt x="52070" y="177800"/>
                    <a:pt x="35560" y="161290"/>
                  </a:cubicBezTo>
                  <a:cubicBezTo>
                    <a:pt x="13970" y="139700"/>
                    <a:pt x="0" y="57150"/>
                    <a:pt x="5080" y="38100"/>
                  </a:cubicBezTo>
                  <a:cubicBezTo>
                    <a:pt x="6350" y="30480"/>
                    <a:pt x="11430" y="26670"/>
                    <a:pt x="16510" y="25400"/>
                  </a:cubicBezTo>
                  <a:cubicBezTo>
                    <a:pt x="20320" y="25400"/>
                    <a:pt x="29210" y="35560"/>
                    <a:pt x="29210" y="35560"/>
                  </a:cubicBezTo>
                </a:path>
              </a:pathLst>
            </a:custGeom>
            <a:solidFill>
              <a:srgbClr val="E7191F"/>
            </a:solidFill>
            <a:ln cap="sq">
              <a:noFill/>
              <a:prstDash val="solid"/>
              <a:miter/>
            </a:ln>
          </p:spPr>
          <p:txBody>
            <a:bodyPr/>
            <a:lstStyle/>
            <a:p>
              <a:endParaRPr lang="en-US"/>
            </a:p>
          </p:txBody>
        </p:sp>
      </p:grpSp>
      <p:sp>
        <p:nvSpPr>
          <p:cNvPr id="43" name="Freeform 43"/>
          <p:cNvSpPr/>
          <p:nvPr/>
        </p:nvSpPr>
        <p:spPr>
          <a:xfrm>
            <a:off x="157935" y="524258"/>
            <a:ext cx="781059" cy="781059"/>
          </a:xfrm>
          <a:custGeom>
            <a:avLst/>
            <a:gdLst/>
            <a:ahLst/>
            <a:cxnLst/>
            <a:rect l="l" t="t" r="r" b="b"/>
            <a:pathLst>
              <a:path w="781059" h="781059">
                <a:moveTo>
                  <a:pt x="0" y="0"/>
                </a:moveTo>
                <a:lnTo>
                  <a:pt x="781058" y="0"/>
                </a:lnTo>
                <a:lnTo>
                  <a:pt x="781058" y="781058"/>
                </a:lnTo>
                <a:lnTo>
                  <a:pt x="0" y="7810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44" name="Freeform 44"/>
          <p:cNvSpPr/>
          <p:nvPr/>
        </p:nvSpPr>
        <p:spPr>
          <a:xfrm>
            <a:off x="17259300" y="524258"/>
            <a:ext cx="781059" cy="781059"/>
          </a:xfrm>
          <a:custGeom>
            <a:avLst/>
            <a:gdLst/>
            <a:ahLst/>
            <a:cxnLst/>
            <a:rect l="l" t="t" r="r" b="b"/>
            <a:pathLst>
              <a:path w="781059" h="781059">
                <a:moveTo>
                  <a:pt x="0" y="0"/>
                </a:moveTo>
                <a:lnTo>
                  <a:pt x="781059" y="0"/>
                </a:lnTo>
                <a:lnTo>
                  <a:pt x="781059" y="781058"/>
                </a:lnTo>
                <a:lnTo>
                  <a:pt x="0" y="7810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992600" y="8735298"/>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131031" y="-1202227"/>
            <a:ext cx="2430974" cy="2404454"/>
          </a:xfrm>
          <a:custGeom>
            <a:avLst/>
            <a:gdLst/>
            <a:ahLst/>
            <a:cxnLst/>
            <a:rect l="l" t="t" r="r" b="b"/>
            <a:pathLst>
              <a:path w="2430974" h="2404454">
                <a:moveTo>
                  <a:pt x="0" y="0"/>
                </a:moveTo>
                <a:lnTo>
                  <a:pt x="2430973" y="0"/>
                </a:lnTo>
                <a:lnTo>
                  <a:pt x="2430973"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5222653" y="9303331"/>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TextBox 7"/>
          <p:cNvSpPr txBox="1"/>
          <p:nvPr/>
        </p:nvSpPr>
        <p:spPr>
          <a:xfrm>
            <a:off x="4914694" y="1713733"/>
            <a:ext cx="8458612" cy="1381125"/>
          </a:xfrm>
          <a:prstGeom prst="rect">
            <a:avLst/>
          </a:prstGeom>
        </p:spPr>
        <p:txBody>
          <a:bodyPr lIns="0" tIns="0" rIns="0" bIns="0" rtlCol="0" anchor="t">
            <a:spAutoFit/>
          </a:bodyPr>
          <a:lstStyle/>
          <a:p>
            <a:pPr algn="l">
              <a:lnSpc>
                <a:spcPts val="9000"/>
              </a:lnSpc>
            </a:pPr>
            <a:r>
              <a:rPr lang="en-US" sz="9000">
                <a:solidFill>
                  <a:srgbClr val="5383FF"/>
                </a:solidFill>
                <a:latin typeface="Impact"/>
                <a:ea typeface="Impact"/>
                <a:cs typeface="Impact"/>
                <a:sym typeface="Impact"/>
              </a:rPr>
              <a:t>PROBLEM OVERVIEW</a:t>
            </a:r>
          </a:p>
        </p:txBody>
      </p:sp>
      <p:sp>
        <p:nvSpPr>
          <p:cNvPr id="8" name="TextBox 8"/>
          <p:cNvSpPr txBox="1"/>
          <p:nvPr/>
        </p:nvSpPr>
        <p:spPr>
          <a:xfrm>
            <a:off x="1058586" y="4003040"/>
            <a:ext cx="11499049" cy="1140460"/>
          </a:xfrm>
          <a:prstGeom prst="rect">
            <a:avLst/>
          </a:prstGeom>
        </p:spPr>
        <p:txBody>
          <a:bodyPr lIns="0" tIns="0" rIns="0" bIns="0" rtlCol="0" anchor="t">
            <a:spAutoFit/>
          </a:bodyPr>
          <a:lstStyle/>
          <a:p>
            <a:pPr algn="l">
              <a:lnSpc>
                <a:spcPts val="4399"/>
              </a:lnSpc>
            </a:pPr>
            <a:r>
              <a:rPr lang="en-US" sz="4399">
                <a:solidFill>
                  <a:srgbClr val="0A0147"/>
                </a:solidFill>
                <a:latin typeface="Glacial Indifference Bold"/>
                <a:ea typeface="Glacial Indifference Bold"/>
                <a:cs typeface="Glacial Indifference Bold"/>
                <a:sym typeface="Glacial Indifference Bold"/>
              </a:rPr>
              <a:t>Crucial effect of DOS attack on enterprises.</a:t>
            </a:r>
          </a:p>
          <a:p>
            <a:pPr algn="l">
              <a:lnSpc>
                <a:spcPts val="4399"/>
              </a:lnSpc>
            </a:pPr>
            <a:endParaRPr lang="en-US" sz="4399">
              <a:solidFill>
                <a:srgbClr val="0A0147"/>
              </a:solidFill>
              <a:latin typeface="Glacial Indifference Bold"/>
              <a:ea typeface="Glacial Indifference Bold"/>
              <a:cs typeface="Glacial Indifference Bold"/>
              <a:sym typeface="Glacial Indifference Bold"/>
            </a:endParaRPr>
          </a:p>
        </p:txBody>
      </p:sp>
      <p:sp>
        <p:nvSpPr>
          <p:cNvPr id="9" name="Freeform 9"/>
          <p:cNvSpPr/>
          <p:nvPr/>
        </p:nvSpPr>
        <p:spPr>
          <a:xfrm rot="-5720422">
            <a:off x="927510" y="5491015"/>
            <a:ext cx="1298663" cy="690845"/>
          </a:xfrm>
          <a:custGeom>
            <a:avLst/>
            <a:gdLst/>
            <a:ahLst/>
            <a:cxnLst/>
            <a:rect l="l" t="t" r="r" b="b"/>
            <a:pathLst>
              <a:path w="1298663" h="690845">
                <a:moveTo>
                  <a:pt x="0" y="0"/>
                </a:moveTo>
                <a:lnTo>
                  <a:pt x="1298662" y="0"/>
                </a:lnTo>
                <a:lnTo>
                  <a:pt x="1298662" y="690845"/>
                </a:lnTo>
                <a:lnTo>
                  <a:pt x="0" y="6908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TextBox 10"/>
          <p:cNvSpPr txBox="1"/>
          <p:nvPr/>
        </p:nvSpPr>
        <p:spPr>
          <a:xfrm>
            <a:off x="1821977" y="897674"/>
            <a:ext cx="1551589"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1" name="TextBox 11"/>
          <p:cNvSpPr txBox="1"/>
          <p:nvPr/>
        </p:nvSpPr>
        <p:spPr>
          <a:xfrm>
            <a:off x="1821977" y="4819967"/>
            <a:ext cx="7094165"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availability concept </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financial issues </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Negative media attention</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launching other attacks </a:t>
            </a:r>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122081" y="3709886"/>
            <a:ext cx="10582631" cy="1609090"/>
          </a:xfrm>
          <a:prstGeom prst="rect">
            <a:avLst/>
          </a:prstGeom>
        </p:spPr>
        <p:txBody>
          <a:bodyPr lIns="0" tIns="0" rIns="0" bIns="0" rtlCol="0" anchor="t">
            <a:spAutoFit/>
          </a:bodyPr>
          <a:lstStyle/>
          <a:p>
            <a:pPr algn="just">
              <a:lnSpc>
                <a:spcPts val="4399"/>
              </a:lnSpc>
            </a:pPr>
            <a:r>
              <a:rPr lang="en-US" sz="4399">
                <a:solidFill>
                  <a:srgbClr val="0A0147"/>
                </a:solidFill>
                <a:latin typeface="Glacial Indifference Bold"/>
                <a:ea typeface="Glacial Indifference Bold"/>
                <a:cs typeface="Glacial Indifference Bold"/>
                <a:sym typeface="Glacial Indifference Bold"/>
              </a:rPr>
              <a:t>limitations of traditional DoS mitigation techniques .</a:t>
            </a:r>
          </a:p>
          <a:p>
            <a:pPr algn="just">
              <a:lnSpc>
                <a:spcPts val="3800"/>
              </a:lnSpc>
            </a:pPr>
            <a:r>
              <a:rPr lang="en-US" sz="3800">
                <a:solidFill>
                  <a:srgbClr val="0A0147"/>
                </a:solidFill>
                <a:latin typeface="Glacial Indifference Bold"/>
                <a:ea typeface="Glacial Indifference Bold"/>
                <a:cs typeface="Glacial Indifference Bold"/>
                <a:sym typeface="Glacial Indifference Bold"/>
              </a:rPr>
              <a:t>e.g: </a:t>
            </a:r>
          </a:p>
        </p:txBody>
      </p:sp>
      <p:sp>
        <p:nvSpPr>
          <p:cNvPr id="6" name="Freeform 6"/>
          <p:cNvSpPr/>
          <p:nvPr/>
        </p:nvSpPr>
        <p:spPr>
          <a:xfrm>
            <a:off x="7928513" y="908477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9564373" y="857288"/>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7">
              <a:extLst>
                <a:ext uri="{96DAC541-7B7A-43D3-8B79-37D633B846F1}">
                  <asvg:svgBlip xmlns:asvg="http://schemas.microsoft.com/office/drawing/2016/SVG/main" r:embed="rId8"/>
                </a:ext>
              </a:extLst>
            </a:blip>
            <a:stretch>
              <a:fillRect r="-106253"/>
            </a:stretch>
          </a:blipFill>
        </p:spPr>
        <p:txBody>
          <a:bodyPr/>
          <a:lstStyle/>
          <a:p>
            <a:endParaRPr lang="en-US"/>
          </a:p>
        </p:txBody>
      </p:sp>
      <p:sp>
        <p:nvSpPr>
          <p:cNvPr id="8" name="Freeform 8"/>
          <p:cNvSpPr/>
          <p:nvPr/>
        </p:nvSpPr>
        <p:spPr>
          <a:xfrm flipH="1">
            <a:off x="0" y="9084773"/>
            <a:ext cx="1240453" cy="1240453"/>
          </a:xfrm>
          <a:custGeom>
            <a:avLst/>
            <a:gdLst/>
            <a:ahLst/>
            <a:cxnLst/>
            <a:rect l="l" t="t" r="r" b="b"/>
            <a:pathLst>
              <a:path w="1240453" h="1240453">
                <a:moveTo>
                  <a:pt x="1240453" y="0"/>
                </a:moveTo>
                <a:lnTo>
                  <a:pt x="0" y="0"/>
                </a:lnTo>
                <a:lnTo>
                  <a:pt x="0" y="1240453"/>
                </a:lnTo>
                <a:lnTo>
                  <a:pt x="1240453" y="1240453"/>
                </a:lnTo>
                <a:lnTo>
                  <a:pt x="1240453"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12459825" y="3191066"/>
            <a:ext cx="5572388" cy="5032617"/>
          </a:xfrm>
          <a:custGeom>
            <a:avLst/>
            <a:gdLst/>
            <a:ahLst/>
            <a:cxnLst/>
            <a:rect l="l" t="t" r="r" b="b"/>
            <a:pathLst>
              <a:path w="5572388" h="5032617">
                <a:moveTo>
                  <a:pt x="0" y="0"/>
                </a:moveTo>
                <a:lnTo>
                  <a:pt x="5572388" y="0"/>
                </a:lnTo>
                <a:lnTo>
                  <a:pt x="5572388" y="5032617"/>
                </a:lnTo>
                <a:lnTo>
                  <a:pt x="0" y="5032617"/>
                </a:lnTo>
                <a:lnTo>
                  <a:pt x="0" y="0"/>
                </a:lnTo>
                <a:close/>
              </a:path>
            </a:pathLst>
          </a:custGeom>
          <a:blipFill>
            <a:blip r:embed="rId11"/>
            <a:stretch>
              <a:fillRect l="-4157" r="-6571"/>
            </a:stretch>
          </a:blipFill>
        </p:spPr>
        <p:txBody>
          <a:bodyPr/>
          <a:lstStyle/>
          <a:p>
            <a:endParaRPr lang="en-US"/>
          </a:p>
        </p:txBody>
      </p:sp>
      <p:sp>
        <p:nvSpPr>
          <p:cNvPr id="10" name="TextBox 10"/>
          <p:cNvSpPr txBox="1"/>
          <p:nvPr/>
        </p:nvSpPr>
        <p:spPr>
          <a:xfrm>
            <a:off x="1762221" y="885863"/>
            <a:ext cx="1449230"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1" name="TextBox 11"/>
          <p:cNvSpPr txBox="1"/>
          <p:nvPr/>
        </p:nvSpPr>
        <p:spPr>
          <a:xfrm>
            <a:off x="1028700" y="1530099"/>
            <a:ext cx="16701080" cy="1243971"/>
          </a:xfrm>
          <a:prstGeom prst="rect">
            <a:avLst/>
          </a:prstGeom>
        </p:spPr>
        <p:txBody>
          <a:bodyPr lIns="0" tIns="0" rIns="0" bIns="0" rtlCol="0" anchor="t">
            <a:spAutoFit/>
          </a:bodyPr>
          <a:lstStyle/>
          <a:p>
            <a:pPr algn="ctr">
              <a:lnSpc>
                <a:spcPts val="8100"/>
              </a:lnSpc>
            </a:pPr>
            <a:r>
              <a:rPr lang="en-US" sz="8100">
                <a:solidFill>
                  <a:srgbClr val="5383FF"/>
                </a:solidFill>
                <a:latin typeface="Impact"/>
                <a:ea typeface="Impact"/>
                <a:cs typeface="Impact"/>
                <a:sym typeface="Impact"/>
              </a:rPr>
              <a:t>TRADITIONAL MITIGATION TECHNIQUES </a:t>
            </a:r>
          </a:p>
        </p:txBody>
      </p:sp>
      <p:sp>
        <p:nvSpPr>
          <p:cNvPr id="12" name="TextBox 12"/>
          <p:cNvSpPr txBox="1"/>
          <p:nvPr/>
        </p:nvSpPr>
        <p:spPr>
          <a:xfrm>
            <a:off x="1028700" y="5480901"/>
            <a:ext cx="12394884" cy="1857055"/>
          </a:xfrm>
          <a:prstGeom prst="rect">
            <a:avLst/>
          </a:prstGeom>
        </p:spPr>
        <p:txBody>
          <a:bodyPr lIns="0" tIns="0" rIns="0" bIns="0" rtlCol="0" anchor="t">
            <a:spAutoFit/>
          </a:bodyPr>
          <a:lstStyle/>
          <a:p>
            <a:pPr marL="766831" lvl="1" indent="-383416" algn="just">
              <a:lnSpc>
                <a:spcPts val="4972"/>
              </a:lnSpc>
              <a:buFont typeface="Arial"/>
              <a:buChar char="•"/>
            </a:pPr>
            <a:r>
              <a:rPr lang="en-US" sz="3551">
                <a:solidFill>
                  <a:srgbClr val="000000"/>
                </a:solidFill>
                <a:latin typeface="Canva Sans"/>
                <a:ea typeface="Canva Sans"/>
                <a:cs typeface="Canva Sans"/>
                <a:sym typeface="Canva Sans"/>
              </a:rPr>
              <a:t> static filtering</a:t>
            </a:r>
          </a:p>
          <a:p>
            <a:pPr marL="766831" lvl="1" indent="-383416" algn="just">
              <a:lnSpc>
                <a:spcPts val="4972"/>
              </a:lnSpc>
              <a:buFont typeface="Arial"/>
              <a:buChar char="•"/>
            </a:pPr>
            <a:r>
              <a:rPr lang="en-US" sz="3551">
                <a:solidFill>
                  <a:srgbClr val="000000"/>
                </a:solidFill>
                <a:latin typeface="Canva Sans"/>
                <a:ea typeface="Canva Sans"/>
                <a:cs typeface="Canva Sans"/>
                <a:sym typeface="Canva Sans"/>
              </a:rPr>
              <a:t> resource limitations</a:t>
            </a:r>
          </a:p>
          <a:p>
            <a:pPr marL="766831" lvl="1" indent="-383416" algn="just">
              <a:lnSpc>
                <a:spcPts val="4972"/>
              </a:lnSpc>
              <a:buFont typeface="Arial"/>
              <a:buChar char="•"/>
            </a:pPr>
            <a:r>
              <a:rPr lang="en-US" sz="3551">
                <a:solidFill>
                  <a:srgbClr val="000000"/>
                </a:solidFill>
                <a:latin typeface="Canva Sans"/>
                <a:ea typeface="Canva Sans"/>
                <a:cs typeface="Canva Sans"/>
                <a:sym typeface="Canva Sans"/>
              </a:rPr>
              <a:t>Challenge-Response Systems (solving a captcha)</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TextBox 3"/>
          <p:cNvSpPr txBox="1"/>
          <p:nvPr/>
        </p:nvSpPr>
        <p:spPr>
          <a:xfrm>
            <a:off x="7520005" y="2607927"/>
            <a:ext cx="3830649" cy="1381125"/>
          </a:xfrm>
          <a:prstGeom prst="rect">
            <a:avLst/>
          </a:prstGeom>
        </p:spPr>
        <p:txBody>
          <a:bodyPr lIns="0" tIns="0" rIns="0" bIns="0" rtlCol="0" anchor="t">
            <a:spAutoFit/>
          </a:bodyPr>
          <a:lstStyle/>
          <a:p>
            <a:pPr algn="l">
              <a:lnSpc>
                <a:spcPts val="9000"/>
              </a:lnSpc>
            </a:pPr>
            <a:r>
              <a:rPr lang="en-US" sz="9000">
                <a:solidFill>
                  <a:srgbClr val="5383FF"/>
                </a:solidFill>
                <a:latin typeface="Impact"/>
                <a:ea typeface="Impact"/>
                <a:cs typeface="Impact"/>
                <a:sym typeface="Impact"/>
              </a:rPr>
              <a:t>PHASE 1</a:t>
            </a:r>
          </a:p>
        </p:txBody>
      </p:sp>
      <p:sp>
        <p:nvSpPr>
          <p:cNvPr id="4" name="Freeform 4"/>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794930" y="897674"/>
            <a:ext cx="2993423"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IMPLEMENTATION</a:t>
            </a:r>
          </a:p>
        </p:txBody>
      </p:sp>
      <p:sp>
        <p:nvSpPr>
          <p:cNvPr id="6" name="Freeform 6"/>
          <p:cNvSpPr/>
          <p:nvPr/>
        </p:nvSpPr>
        <p:spPr>
          <a:xfrm>
            <a:off x="8219843" y="-1110225"/>
            <a:ext cx="2430974" cy="2404454"/>
          </a:xfrm>
          <a:custGeom>
            <a:avLst/>
            <a:gdLst/>
            <a:ahLst/>
            <a:cxnLst/>
            <a:rect l="l" t="t" r="r" b="b"/>
            <a:pathLst>
              <a:path w="2430974" h="2404454">
                <a:moveTo>
                  <a:pt x="0" y="0"/>
                </a:moveTo>
                <a:lnTo>
                  <a:pt x="2430973" y="0"/>
                </a:lnTo>
                <a:lnTo>
                  <a:pt x="2430973" y="2404453"/>
                </a:lnTo>
                <a:lnTo>
                  <a:pt x="0" y="2404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flipV="1">
            <a:off x="16686298" y="0"/>
            <a:ext cx="1601702" cy="1601702"/>
          </a:xfrm>
          <a:custGeom>
            <a:avLst/>
            <a:gdLst/>
            <a:ahLst/>
            <a:cxnLst/>
            <a:rect l="l" t="t" r="r" b="b"/>
            <a:pathLst>
              <a:path w="1601702" h="1601702">
                <a:moveTo>
                  <a:pt x="0" y="1601702"/>
                </a:moveTo>
                <a:lnTo>
                  <a:pt x="1601702" y="1601702"/>
                </a:lnTo>
                <a:lnTo>
                  <a:pt x="1601702" y="0"/>
                </a:lnTo>
                <a:lnTo>
                  <a:pt x="0" y="0"/>
                </a:lnTo>
                <a:lnTo>
                  <a:pt x="0" y="160170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7318749" y="8707036"/>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9" name="TextBox 9"/>
          <p:cNvSpPr txBox="1"/>
          <p:nvPr/>
        </p:nvSpPr>
        <p:spPr>
          <a:xfrm>
            <a:off x="832235" y="4655620"/>
            <a:ext cx="17206188" cy="2228203"/>
          </a:xfrm>
          <a:prstGeom prst="rect">
            <a:avLst/>
          </a:prstGeom>
        </p:spPr>
        <p:txBody>
          <a:bodyPr lIns="0" tIns="0" rIns="0" bIns="0" rtlCol="0" anchor="t">
            <a:spAutoFit/>
          </a:bodyPr>
          <a:lstStyle/>
          <a:p>
            <a:pPr algn="ctr">
              <a:lnSpc>
                <a:spcPts val="8960"/>
              </a:lnSpc>
            </a:pPr>
            <a:r>
              <a:rPr lang="en-US" sz="6400">
                <a:solidFill>
                  <a:srgbClr val="000000"/>
                </a:solidFill>
                <a:latin typeface="Canva Sans Bold"/>
                <a:ea typeface="Canva Sans Bold"/>
                <a:cs typeface="Canva Sans Bold"/>
                <a:sym typeface="Canva Sans Bold"/>
              </a:rPr>
              <a:t>A DEEP UNDERSTANDING OF SDN NETWORKS AND THEIR IMPLEMENTATION</a:t>
            </a: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021985" y="9332014"/>
            <a:ext cx="1909973" cy="1909973"/>
          </a:xfrm>
          <a:custGeom>
            <a:avLst/>
            <a:gdLst/>
            <a:ahLst/>
            <a:cxnLst/>
            <a:rect l="l" t="t" r="r" b="b"/>
            <a:pathLst>
              <a:path w="1909973" h="1909973">
                <a:moveTo>
                  <a:pt x="0" y="0"/>
                </a:moveTo>
                <a:lnTo>
                  <a:pt x="1909973" y="0"/>
                </a:lnTo>
                <a:lnTo>
                  <a:pt x="1909973" y="1909972"/>
                </a:lnTo>
                <a:lnTo>
                  <a:pt x="0" y="1909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3635718" y="1598619"/>
            <a:ext cx="12694099" cy="1381125"/>
          </a:xfrm>
          <a:prstGeom prst="rect">
            <a:avLst/>
          </a:prstGeom>
        </p:spPr>
        <p:txBody>
          <a:bodyPr lIns="0" tIns="0" rIns="0" bIns="0" rtlCol="0" anchor="t">
            <a:spAutoFit/>
          </a:bodyPr>
          <a:lstStyle/>
          <a:p>
            <a:pPr algn="just">
              <a:lnSpc>
                <a:spcPts val="9000"/>
              </a:lnSpc>
            </a:pPr>
            <a:r>
              <a:rPr lang="en-US" sz="9000">
                <a:solidFill>
                  <a:srgbClr val="5383FF"/>
                </a:solidFill>
                <a:latin typeface="Impact"/>
                <a:ea typeface="Impact"/>
                <a:cs typeface="Impact"/>
                <a:sym typeface="Impact"/>
              </a:rPr>
              <a:t>MITIGATION PRINCIPLES </a:t>
            </a:r>
          </a:p>
        </p:txBody>
      </p:sp>
      <p:sp>
        <p:nvSpPr>
          <p:cNvPr id="6" name="TextBox 6"/>
          <p:cNvSpPr txBox="1"/>
          <p:nvPr/>
        </p:nvSpPr>
        <p:spPr>
          <a:xfrm>
            <a:off x="1778576" y="849457"/>
            <a:ext cx="1500409"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7" name="Freeform 7"/>
          <p:cNvSpPr/>
          <p:nvPr/>
        </p:nvSpPr>
        <p:spPr>
          <a:xfrm>
            <a:off x="7797504" y="-862985"/>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6429253" y="613064"/>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10" name="TextBox 10"/>
          <p:cNvSpPr txBox="1"/>
          <p:nvPr/>
        </p:nvSpPr>
        <p:spPr>
          <a:xfrm>
            <a:off x="-729407" y="3582938"/>
            <a:ext cx="15944658" cy="755015"/>
          </a:xfrm>
          <a:prstGeom prst="rect">
            <a:avLst/>
          </a:prstGeom>
        </p:spPr>
        <p:txBody>
          <a:bodyPr lIns="0" tIns="0" rIns="0" bIns="0" rtlCol="0" anchor="t">
            <a:spAutoFit/>
          </a:bodyPr>
          <a:lstStyle/>
          <a:p>
            <a:pPr algn="ctr">
              <a:lnSpc>
                <a:spcPts val="6160"/>
              </a:lnSpc>
            </a:pPr>
            <a:r>
              <a:rPr lang="en-US" sz="4400">
                <a:solidFill>
                  <a:srgbClr val="000000"/>
                </a:solidFill>
                <a:latin typeface="Canva Sans Bold"/>
                <a:ea typeface="Canva Sans Bold"/>
                <a:cs typeface="Canva Sans Bold"/>
                <a:sym typeface="Canva Sans Bold"/>
              </a:rPr>
              <a:t>implementing a python script based on : </a:t>
            </a:r>
          </a:p>
        </p:txBody>
      </p:sp>
      <p:sp>
        <p:nvSpPr>
          <p:cNvPr id="11" name="TextBox 11"/>
          <p:cNvSpPr txBox="1"/>
          <p:nvPr/>
        </p:nvSpPr>
        <p:spPr>
          <a:xfrm>
            <a:off x="1314642" y="5076825"/>
            <a:ext cx="15944658" cy="12160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Canva Sans"/>
                <a:ea typeface="Canva Sans"/>
                <a:cs typeface="Canva Sans"/>
                <a:sym typeface="Canva Sans"/>
              </a:rPr>
              <a:t>rate limiting ( with defining a threeshold )</a:t>
            </a:r>
          </a:p>
          <a:p>
            <a:pPr marL="755651" lvl="1" indent="-377825" algn="l">
              <a:lnSpc>
                <a:spcPts val="4900"/>
              </a:lnSpc>
              <a:buFont typeface="Arial"/>
              <a:buChar char="•"/>
            </a:pPr>
            <a:r>
              <a:rPr lang="en-US" sz="3500">
                <a:solidFill>
                  <a:srgbClr val="000000"/>
                </a:solidFill>
                <a:latin typeface="Canva Sans"/>
                <a:ea typeface="Canva Sans"/>
                <a:cs typeface="Canva Sans"/>
                <a:sym typeface="Canva Sans"/>
              </a:rPr>
              <a:t>subnet checking</a:t>
            </a: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967434" y="1489767"/>
            <a:ext cx="15295592" cy="1381125"/>
          </a:xfrm>
          <a:prstGeom prst="rect">
            <a:avLst/>
          </a:prstGeom>
        </p:spPr>
        <p:txBody>
          <a:bodyPr lIns="0" tIns="0" rIns="0" bIns="0" rtlCol="0" anchor="t">
            <a:spAutoFit/>
          </a:bodyPr>
          <a:lstStyle/>
          <a:p>
            <a:pPr algn="ctr">
              <a:lnSpc>
                <a:spcPts val="9000"/>
              </a:lnSpc>
            </a:pPr>
            <a:r>
              <a:rPr lang="en-US" sz="9000">
                <a:solidFill>
                  <a:srgbClr val="5383FF"/>
                </a:solidFill>
                <a:latin typeface="Impact"/>
                <a:ea typeface="Impact"/>
                <a:cs typeface="Impact"/>
                <a:sym typeface="Impact"/>
              </a:rPr>
              <a:t>MITIGATION </a:t>
            </a:r>
          </a:p>
        </p:txBody>
      </p:sp>
      <p:sp>
        <p:nvSpPr>
          <p:cNvPr id="6" name="Freeform 6"/>
          <p:cNvSpPr/>
          <p:nvPr/>
        </p:nvSpPr>
        <p:spPr>
          <a:xfrm>
            <a:off x="7928513" y="9084773"/>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9564373" y="857288"/>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7">
              <a:extLst>
                <a:ext uri="{96DAC541-7B7A-43D3-8B79-37D633B846F1}">
                  <asvg:svgBlip xmlns:asvg="http://schemas.microsoft.com/office/drawing/2016/SVG/main" r:embed="rId8"/>
                </a:ext>
              </a:extLst>
            </a:blip>
            <a:stretch>
              <a:fillRect r="-106253"/>
            </a:stretch>
          </a:blipFill>
        </p:spPr>
        <p:txBody>
          <a:bodyPr/>
          <a:lstStyle/>
          <a:p>
            <a:endParaRPr lang="en-US"/>
          </a:p>
        </p:txBody>
      </p:sp>
      <p:sp>
        <p:nvSpPr>
          <p:cNvPr id="8" name="Freeform 8"/>
          <p:cNvSpPr/>
          <p:nvPr/>
        </p:nvSpPr>
        <p:spPr>
          <a:xfrm flipH="1">
            <a:off x="0" y="9084773"/>
            <a:ext cx="1240453" cy="1240453"/>
          </a:xfrm>
          <a:custGeom>
            <a:avLst/>
            <a:gdLst/>
            <a:ahLst/>
            <a:cxnLst/>
            <a:rect l="l" t="t" r="r" b="b"/>
            <a:pathLst>
              <a:path w="1240453" h="1240453">
                <a:moveTo>
                  <a:pt x="1240453" y="0"/>
                </a:moveTo>
                <a:lnTo>
                  <a:pt x="0" y="0"/>
                </a:lnTo>
                <a:lnTo>
                  <a:pt x="0" y="1240453"/>
                </a:lnTo>
                <a:lnTo>
                  <a:pt x="1240453" y="1240453"/>
                </a:lnTo>
                <a:lnTo>
                  <a:pt x="1240453"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609600" y="4617137"/>
            <a:ext cx="16529403" cy="3480215"/>
          </a:xfrm>
          <a:custGeom>
            <a:avLst/>
            <a:gdLst/>
            <a:ahLst/>
            <a:cxnLst/>
            <a:rect l="l" t="t" r="r" b="b"/>
            <a:pathLst>
              <a:path w="18288000" h="3480215">
                <a:moveTo>
                  <a:pt x="0" y="0"/>
                </a:moveTo>
                <a:lnTo>
                  <a:pt x="18288000" y="0"/>
                </a:lnTo>
                <a:lnTo>
                  <a:pt x="18288000" y="3480216"/>
                </a:lnTo>
                <a:lnTo>
                  <a:pt x="0" y="3480216"/>
                </a:lnTo>
                <a:lnTo>
                  <a:pt x="0" y="0"/>
                </a:lnTo>
                <a:close/>
              </a:path>
            </a:pathLst>
          </a:custGeom>
          <a:blipFill>
            <a:blip r:embed="rId11"/>
            <a:stretch>
              <a:fillRect t="-13437" r="-1209" b="-7885"/>
            </a:stretch>
          </a:blipFill>
        </p:spPr>
        <p:txBody>
          <a:bodyPr/>
          <a:lstStyle/>
          <a:p>
            <a:endParaRPr lang="en-US"/>
          </a:p>
        </p:txBody>
      </p:sp>
      <p:sp>
        <p:nvSpPr>
          <p:cNvPr id="10" name="TextBox 10"/>
          <p:cNvSpPr txBox="1"/>
          <p:nvPr/>
        </p:nvSpPr>
        <p:spPr>
          <a:xfrm>
            <a:off x="1778576" y="885863"/>
            <a:ext cx="1474820"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1" name="TextBox 11"/>
          <p:cNvSpPr txBox="1"/>
          <p:nvPr/>
        </p:nvSpPr>
        <p:spPr>
          <a:xfrm>
            <a:off x="1148996" y="3246410"/>
            <a:ext cx="15990007" cy="755015"/>
          </a:xfrm>
          <a:prstGeom prst="rect">
            <a:avLst/>
          </a:prstGeom>
        </p:spPr>
        <p:txBody>
          <a:bodyPr lIns="0" tIns="0" rIns="0" bIns="0" rtlCol="0" anchor="t">
            <a:spAutoFit/>
          </a:bodyPr>
          <a:lstStyle/>
          <a:p>
            <a:pPr algn="just">
              <a:lnSpc>
                <a:spcPts val="6160"/>
              </a:lnSpc>
            </a:pPr>
            <a:r>
              <a:rPr lang="en-US" sz="4400">
                <a:solidFill>
                  <a:srgbClr val="000000"/>
                </a:solidFill>
                <a:latin typeface="Canva Sans Bold"/>
                <a:ea typeface="Canva Sans Bold"/>
                <a:cs typeface="Canva Sans Bold"/>
                <a:sym typeface="Canva Sans Bold"/>
              </a:rPr>
              <a:t>planting the python script inside pox , ext directory </a:t>
            </a: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021985" y="9332014"/>
            <a:ext cx="1909973" cy="1909973"/>
          </a:xfrm>
          <a:custGeom>
            <a:avLst/>
            <a:gdLst/>
            <a:ahLst/>
            <a:cxnLst/>
            <a:rect l="l" t="t" r="r" b="b"/>
            <a:pathLst>
              <a:path w="1909973" h="1909973">
                <a:moveTo>
                  <a:pt x="0" y="0"/>
                </a:moveTo>
                <a:lnTo>
                  <a:pt x="1909973" y="0"/>
                </a:lnTo>
                <a:lnTo>
                  <a:pt x="1909973" y="1909972"/>
                </a:lnTo>
                <a:lnTo>
                  <a:pt x="0" y="1909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391649" y="1855738"/>
            <a:ext cx="8629151" cy="1154162"/>
          </a:xfrm>
          <a:prstGeom prst="rect">
            <a:avLst/>
          </a:prstGeom>
        </p:spPr>
        <p:txBody>
          <a:bodyPr wrap="square" lIns="0" tIns="0" rIns="0" bIns="0" rtlCol="0" anchor="t">
            <a:spAutoFit/>
          </a:bodyPr>
          <a:lstStyle/>
          <a:p>
            <a:pPr algn="r">
              <a:lnSpc>
                <a:spcPts val="9000"/>
              </a:lnSpc>
            </a:pPr>
            <a:r>
              <a:rPr lang="en-US" sz="9000" dirty="0">
                <a:solidFill>
                  <a:srgbClr val="5383FF"/>
                </a:solidFill>
                <a:latin typeface="Impact"/>
                <a:ea typeface="Impact"/>
                <a:cs typeface="Impact"/>
                <a:sym typeface="Impact"/>
              </a:rPr>
              <a:t>SCRIPT OVERVIEW</a:t>
            </a:r>
          </a:p>
        </p:txBody>
      </p:sp>
      <p:sp>
        <p:nvSpPr>
          <p:cNvPr id="6" name="Freeform 6"/>
          <p:cNvSpPr/>
          <p:nvPr/>
        </p:nvSpPr>
        <p:spPr>
          <a:xfrm>
            <a:off x="7797504" y="-862985"/>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6429253" y="613064"/>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9" name="Freeform 9"/>
          <p:cNvSpPr/>
          <p:nvPr/>
        </p:nvSpPr>
        <p:spPr>
          <a:xfrm>
            <a:off x="8199144" y="4182800"/>
            <a:ext cx="9621623" cy="4161100"/>
          </a:xfrm>
          <a:custGeom>
            <a:avLst/>
            <a:gdLst/>
            <a:ahLst/>
            <a:cxnLst/>
            <a:rect l="l" t="t" r="r" b="b"/>
            <a:pathLst>
              <a:path w="10539030" h="4161100">
                <a:moveTo>
                  <a:pt x="0" y="0"/>
                </a:moveTo>
                <a:lnTo>
                  <a:pt x="10539030" y="0"/>
                </a:lnTo>
                <a:lnTo>
                  <a:pt x="10539030" y="4161100"/>
                </a:lnTo>
                <a:lnTo>
                  <a:pt x="0" y="4161100"/>
                </a:lnTo>
                <a:lnTo>
                  <a:pt x="0" y="0"/>
                </a:lnTo>
                <a:close/>
              </a:path>
            </a:pathLst>
          </a:custGeom>
          <a:blipFill>
            <a:blip r:embed="rId11"/>
            <a:stretch>
              <a:fillRect/>
            </a:stretch>
          </a:blipFill>
        </p:spPr>
        <p:txBody>
          <a:bodyPr/>
          <a:lstStyle/>
          <a:p>
            <a:endParaRPr lang="en-US"/>
          </a:p>
        </p:txBody>
      </p:sp>
      <p:sp>
        <p:nvSpPr>
          <p:cNvPr id="10" name="TextBox 10"/>
          <p:cNvSpPr txBox="1"/>
          <p:nvPr/>
        </p:nvSpPr>
        <p:spPr>
          <a:xfrm>
            <a:off x="1778576" y="907229"/>
            <a:ext cx="1449230"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1" name="TextBox 11"/>
          <p:cNvSpPr txBox="1"/>
          <p:nvPr/>
        </p:nvSpPr>
        <p:spPr>
          <a:xfrm>
            <a:off x="467233" y="3770790"/>
            <a:ext cx="7332226" cy="1699301"/>
          </a:xfrm>
          <a:prstGeom prst="rect">
            <a:avLst/>
          </a:prstGeom>
        </p:spPr>
        <p:txBody>
          <a:bodyPr lIns="0" tIns="0" rIns="0" bIns="0" rtlCol="0" anchor="t">
            <a:spAutoFit/>
          </a:bodyPr>
          <a:lstStyle/>
          <a:p>
            <a:pPr marL="695928" lvl="1" indent="-347964" algn="l">
              <a:lnSpc>
                <a:spcPts val="4512"/>
              </a:lnSpc>
              <a:buFont typeface="Arial"/>
              <a:buChar char="•"/>
            </a:pPr>
            <a:r>
              <a:rPr lang="en-US" sz="3223">
                <a:solidFill>
                  <a:srgbClr val="000000"/>
                </a:solidFill>
                <a:latin typeface="Canva Sans Bold"/>
                <a:ea typeface="Canva Sans Bold"/>
                <a:cs typeface="Canva Sans Bold"/>
                <a:sym typeface="Canva Sans Bold"/>
              </a:rPr>
              <a:t>Imports and Logger Setup</a:t>
            </a:r>
          </a:p>
          <a:p>
            <a:pPr algn="l">
              <a:lnSpc>
                <a:spcPts val="4512"/>
              </a:lnSpc>
            </a:pPr>
            <a:endParaRPr lang="en-US" sz="3223">
              <a:solidFill>
                <a:srgbClr val="000000"/>
              </a:solidFill>
              <a:latin typeface="Canva Sans Bold"/>
              <a:ea typeface="Canva Sans Bold"/>
              <a:cs typeface="Canva Sans Bold"/>
              <a:sym typeface="Canva Sans Bold"/>
            </a:endParaRPr>
          </a:p>
          <a:p>
            <a:pPr marL="695928" lvl="1" indent="-347964" algn="ctr">
              <a:lnSpc>
                <a:spcPts val="4512"/>
              </a:lnSpc>
              <a:buFont typeface="Arial"/>
              <a:buChar char="•"/>
            </a:pPr>
            <a:r>
              <a:rPr lang="en-US" sz="3223">
                <a:solidFill>
                  <a:srgbClr val="000000"/>
                </a:solidFill>
                <a:latin typeface="Canva Sans Bold"/>
                <a:ea typeface="Canva Sans Bold"/>
                <a:cs typeface="Canva Sans Bold"/>
                <a:sym typeface="Canva Sans Bold"/>
              </a:rPr>
              <a:t>Threshold and Tracking Variables</a:t>
            </a: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062827" y="9481927"/>
            <a:ext cx="1909973" cy="1909973"/>
          </a:xfrm>
          <a:custGeom>
            <a:avLst/>
            <a:gdLst/>
            <a:ahLst/>
            <a:cxnLst/>
            <a:rect l="l" t="t" r="r" b="b"/>
            <a:pathLst>
              <a:path w="1909973" h="1909973">
                <a:moveTo>
                  <a:pt x="0" y="0"/>
                </a:moveTo>
                <a:lnTo>
                  <a:pt x="1909973" y="0"/>
                </a:lnTo>
                <a:lnTo>
                  <a:pt x="1909973" y="1909972"/>
                </a:lnTo>
                <a:lnTo>
                  <a:pt x="0" y="1909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334000" y="1931938"/>
            <a:ext cx="8324351" cy="1154162"/>
          </a:xfrm>
          <a:prstGeom prst="rect">
            <a:avLst/>
          </a:prstGeom>
        </p:spPr>
        <p:txBody>
          <a:bodyPr wrap="square" lIns="0" tIns="0" rIns="0" bIns="0" rtlCol="0" anchor="t">
            <a:spAutoFit/>
          </a:bodyPr>
          <a:lstStyle/>
          <a:p>
            <a:pPr algn="r">
              <a:lnSpc>
                <a:spcPts val="9000"/>
              </a:lnSpc>
            </a:pPr>
            <a:r>
              <a:rPr lang="en-US" sz="9000" dirty="0">
                <a:solidFill>
                  <a:srgbClr val="5383FF"/>
                </a:solidFill>
                <a:latin typeface="Impact"/>
                <a:ea typeface="Impact"/>
                <a:cs typeface="Impact"/>
                <a:sym typeface="Impact"/>
              </a:rPr>
              <a:t>SCRIPT OVERVIEW</a:t>
            </a:r>
          </a:p>
        </p:txBody>
      </p:sp>
      <p:sp>
        <p:nvSpPr>
          <p:cNvPr id="6" name="Freeform 6"/>
          <p:cNvSpPr/>
          <p:nvPr/>
        </p:nvSpPr>
        <p:spPr>
          <a:xfrm>
            <a:off x="7797504" y="-862985"/>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6429253" y="613064"/>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9" name="Freeform 9"/>
          <p:cNvSpPr/>
          <p:nvPr/>
        </p:nvSpPr>
        <p:spPr>
          <a:xfrm>
            <a:off x="7951043" y="3674211"/>
            <a:ext cx="9992021" cy="5812689"/>
          </a:xfrm>
          <a:custGeom>
            <a:avLst/>
            <a:gdLst/>
            <a:ahLst/>
            <a:cxnLst/>
            <a:rect l="l" t="t" r="r" b="b"/>
            <a:pathLst>
              <a:path w="9992021" h="5812689">
                <a:moveTo>
                  <a:pt x="0" y="0"/>
                </a:moveTo>
                <a:lnTo>
                  <a:pt x="9992021" y="0"/>
                </a:lnTo>
                <a:lnTo>
                  <a:pt x="9992021" y="5812689"/>
                </a:lnTo>
                <a:lnTo>
                  <a:pt x="0" y="5812689"/>
                </a:lnTo>
                <a:lnTo>
                  <a:pt x="0" y="0"/>
                </a:lnTo>
                <a:close/>
              </a:path>
            </a:pathLst>
          </a:custGeom>
          <a:blipFill>
            <a:blip r:embed="rId11"/>
            <a:stretch>
              <a:fillRect t="-399"/>
            </a:stretch>
          </a:blipFill>
        </p:spPr>
        <p:txBody>
          <a:bodyPr/>
          <a:lstStyle/>
          <a:p>
            <a:endParaRPr lang="en-US"/>
          </a:p>
        </p:txBody>
      </p:sp>
      <p:sp>
        <p:nvSpPr>
          <p:cNvPr id="10" name="TextBox 10"/>
          <p:cNvSpPr txBox="1"/>
          <p:nvPr/>
        </p:nvSpPr>
        <p:spPr>
          <a:xfrm>
            <a:off x="1778576" y="849457"/>
            <a:ext cx="1474820"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1" name="TextBox 11"/>
          <p:cNvSpPr txBox="1"/>
          <p:nvPr/>
        </p:nvSpPr>
        <p:spPr>
          <a:xfrm>
            <a:off x="636457" y="3642841"/>
            <a:ext cx="6093023"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subnet checking function</a:t>
            </a:r>
          </a:p>
          <a:p>
            <a:pPr algn="l">
              <a:lnSpc>
                <a:spcPts val="4759"/>
              </a:lnSpc>
            </a:pPr>
            <a:endParaRPr lang="en-US" sz="3399">
              <a:solidFill>
                <a:srgbClr val="000000"/>
              </a:solidFill>
              <a:latin typeface="Canva Sans Bold"/>
              <a:ea typeface="Canva Sans Bold"/>
              <a:cs typeface="Canva Sans Bold"/>
              <a:sym typeface="Canva Sans Bold"/>
            </a:endParaRPr>
          </a:p>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packet dropping function</a:t>
            </a: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021985" y="9332014"/>
            <a:ext cx="1909973" cy="1909973"/>
          </a:xfrm>
          <a:custGeom>
            <a:avLst/>
            <a:gdLst/>
            <a:ahLst/>
            <a:cxnLst/>
            <a:rect l="l" t="t" r="r" b="b"/>
            <a:pathLst>
              <a:path w="1909973" h="1909973">
                <a:moveTo>
                  <a:pt x="0" y="0"/>
                </a:moveTo>
                <a:lnTo>
                  <a:pt x="1909973" y="0"/>
                </a:lnTo>
                <a:lnTo>
                  <a:pt x="1909973" y="1909972"/>
                </a:lnTo>
                <a:lnTo>
                  <a:pt x="0" y="19099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4267200" y="1779538"/>
            <a:ext cx="9619751" cy="1154162"/>
          </a:xfrm>
          <a:prstGeom prst="rect">
            <a:avLst/>
          </a:prstGeom>
        </p:spPr>
        <p:txBody>
          <a:bodyPr wrap="square" lIns="0" tIns="0" rIns="0" bIns="0" rtlCol="0" anchor="t">
            <a:spAutoFit/>
          </a:bodyPr>
          <a:lstStyle/>
          <a:p>
            <a:pPr algn="r">
              <a:lnSpc>
                <a:spcPts val="9000"/>
              </a:lnSpc>
            </a:pPr>
            <a:r>
              <a:rPr lang="en-US" sz="9000" dirty="0">
                <a:solidFill>
                  <a:srgbClr val="5383FF"/>
                </a:solidFill>
                <a:latin typeface="Impact"/>
                <a:ea typeface="Impact"/>
                <a:cs typeface="Impact"/>
                <a:sym typeface="Impact"/>
              </a:rPr>
              <a:t>SCRIPT OVERVIEW</a:t>
            </a:r>
          </a:p>
        </p:txBody>
      </p:sp>
      <p:sp>
        <p:nvSpPr>
          <p:cNvPr id="6" name="Freeform 6"/>
          <p:cNvSpPr/>
          <p:nvPr/>
        </p:nvSpPr>
        <p:spPr>
          <a:xfrm>
            <a:off x="7797504" y="-862985"/>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6429253" y="613064"/>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9" name="Freeform 9"/>
          <p:cNvSpPr/>
          <p:nvPr/>
        </p:nvSpPr>
        <p:spPr>
          <a:xfrm>
            <a:off x="7939235" y="2928213"/>
            <a:ext cx="10348765" cy="7777887"/>
          </a:xfrm>
          <a:custGeom>
            <a:avLst/>
            <a:gdLst/>
            <a:ahLst/>
            <a:cxnLst/>
            <a:rect l="l" t="t" r="r" b="b"/>
            <a:pathLst>
              <a:path w="10348765" h="7777887">
                <a:moveTo>
                  <a:pt x="0" y="0"/>
                </a:moveTo>
                <a:lnTo>
                  <a:pt x="10348765" y="0"/>
                </a:lnTo>
                <a:lnTo>
                  <a:pt x="10348765" y="7777887"/>
                </a:lnTo>
                <a:lnTo>
                  <a:pt x="0" y="7777887"/>
                </a:lnTo>
                <a:lnTo>
                  <a:pt x="0" y="0"/>
                </a:lnTo>
                <a:close/>
              </a:path>
            </a:pathLst>
          </a:custGeom>
          <a:blipFill>
            <a:blip r:embed="rId11"/>
            <a:stretch>
              <a:fillRect/>
            </a:stretch>
          </a:blipFill>
        </p:spPr>
        <p:txBody>
          <a:bodyPr/>
          <a:lstStyle/>
          <a:p>
            <a:endParaRPr lang="en-US"/>
          </a:p>
        </p:txBody>
      </p:sp>
      <p:sp>
        <p:nvSpPr>
          <p:cNvPr id="10" name="TextBox 10"/>
          <p:cNvSpPr txBox="1"/>
          <p:nvPr/>
        </p:nvSpPr>
        <p:spPr>
          <a:xfrm>
            <a:off x="1778576" y="884816"/>
            <a:ext cx="1624899"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1" name="TextBox 11"/>
          <p:cNvSpPr txBox="1"/>
          <p:nvPr/>
        </p:nvSpPr>
        <p:spPr>
          <a:xfrm>
            <a:off x="754881" y="3617252"/>
            <a:ext cx="4998244"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rate limiter function</a:t>
            </a:r>
          </a:p>
          <a:p>
            <a:pPr algn="l">
              <a:lnSpc>
                <a:spcPts val="4759"/>
              </a:lnSpc>
            </a:pPr>
            <a:endParaRPr lang="en-US" sz="3399">
              <a:solidFill>
                <a:srgbClr val="000000"/>
              </a:solidFill>
              <a:latin typeface="Canva Sans Bold"/>
              <a:ea typeface="Canva Sans Bold"/>
              <a:cs typeface="Canva Sans Bold"/>
              <a:sym typeface="Canva Sans Bold"/>
            </a:endParaRPr>
          </a:p>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Launch Function</a:t>
            </a: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7028993" y="-495300"/>
            <a:ext cx="1551702" cy="1551702"/>
          </a:xfrm>
          <a:custGeom>
            <a:avLst/>
            <a:gdLst/>
            <a:ahLst/>
            <a:cxnLst/>
            <a:rect l="l" t="t" r="r" b="b"/>
            <a:pathLst>
              <a:path w="1551702" h="1551702">
                <a:moveTo>
                  <a:pt x="0" y="0"/>
                </a:moveTo>
                <a:lnTo>
                  <a:pt x="1551702" y="0"/>
                </a:lnTo>
                <a:lnTo>
                  <a:pt x="1551702" y="1551703"/>
                </a:lnTo>
                <a:lnTo>
                  <a:pt x="0" y="15517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564783" y="2919201"/>
            <a:ext cx="9748912" cy="5574546"/>
          </a:xfrm>
          <a:custGeom>
            <a:avLst/>
            <a:gdLst/>
            <a:ahLst/>
            <a:cxnLst/>
            <a:rect l="l" t="t" r="r" b="b"/>
            <a:pathLst>
              <a:path w="9748912" h="5574546">
                <a:moveTo>
                  <a:pt x="0" y="0"/>
                </a:moveTo>
                <a:lnTo>
                  <a:pt x="9748912" y="0"/>
                </a:lnTo>
                <a:lnTo>
                  <a:pt x="9748912" y="5574545"/>
                </a:lnTo>
                <a:lnTo>
                  <a:pt x="0" y="5574545"/>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5134702" y="1301397"/>
            <a:ext cx="8718321" cy="1115690"/>
          </a:xfrm>
          <a:prstGeom prst="rect">
            <a:avLst/>
          </a:prstGeom>
        </p:spPr>
        <p:txBody>
          <a:bodyPr wrap="square" lIns="0" tIns="0" rIns="0" bIns="0" rtlCol="0" anchor="t">
            <a:spAutoFit/>
          </a:bodyPr>
          <a:lstStyle/>
          <a:p>
            <a:pPr algn="r">
              <a:lnSpc>
                <a:spcPts val="8700"/>
              </a:lnSpc>
            </a:pPr>
            <a:r>
              <a:rPr lang="en-US" sz="8700" dirty="0">
                <a:solidFill>
                  <a:srgbClr val="5383FF"/>
                </a:solidFill>
                <a:latin typeface="Impact"/>
                <a:ea typeface="Impact"/>
                <a:cs typeface="Impact"/>
                <a:sym typeface="Impact"/>
              </a:rPr>
              <a:t>LAUNCHING SYSTEM</a:t>
            </a:r>
          </a:p>
        </p:txBody>
      </p:sp>
      <p:sp>
        <p:nvSpPr>
          <p:cNvPr id="7" name="TextBox 7"/>
          <p:cNvSpPr txBox="1"/>
          <p:nvPr/>
        </p:nvSpPr>
        <p:spPr>
          <a:xfrm>
            <a:off x="169603" y="3529366"/>
            <a:ext cx="8718321" cy="3073400"/>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Canva Sans Bold"/>
                <a:ea typeface="Canva Sans Bold"/>
                <a:cs typeface="Canva Sans Bold"/>
                <a:sym typeface="Canva Sans Bold"/>
              </a:rPr>
              <a:t>running mitigation script in controllers .</a:t>
            </a:r>
          </a:p>
          <a:p>
            <a:pPr algn="l">
              <a:lnSpc>
                <a:spcPts val="4900"/>
              </a:lnSpc>
            </a:pPr>
            <a:endParaRPr lang="en-US" sz="3500">
              <a:solidFill>
                <a:srgbClr val="000000"/>
              </a:solidFill>
              <a:latin typeface="Canva Sans Bold"/>
              <a:ea typeface="Canva Sans Bold"/>
              <a:cs typeface="Canva Sans Bold"/>
              <a:sym typeface="Canva Sans Bold"/>
            </a:endParaRPr>
          </a:p>
          <a:p>
            <a:pPr marL="755651" lvl="1" indent="-377825" algn="l">
              <a:lnSpc>
                <a:spcPts val="4900"/>
              </a:lnSpc>
              <a:buFont typeface="Arial"/>
              <a:buChar char="•"/>
            </a:pPr>
            <a:r>
              <a:rPr lang="en-US" sz="3500">
                <a:solidFill>
                  <a:srgbClr val="000000"/>
                </a:solidFill>
                <a:latin typeface="Canva Sans Bold"/>
                <a:ea typeface="Canva Sans Bold"/>
                <a:cs typeface="Canva Sans Bold"/>
                <a:sym typeface="Canva Sans Bold"/>
              </a:rPr>
              <a:t>doing the same with the other controller, but with changing port .</a:t>
            </a:r>
          </a:p>
        </p:txBody>
      </p:sp>
      <p:sp>
        <p:nvSpPr>
          <p:cNvPr id="8" name="TextBox 8"/>
          <p:cNvSpPr txBox="1"/>
          <p:nvPr/>
        </p:nvSpPr>
        <p:spPr>
          <a:xfrm>
            <a:off x="1819540" y="952499"/>
            <a:ext cx="1914259" cy="256480"/>
          </a:xfrm>
          <a:prstGeom prst="rect">
            <a:avLst/>
          </a:prstGeom>
        </p:spPr>
        <p:txBody>
          <a:bodyPr wrap="square" lIns="0" tIns="0" rIns="0" bIns="0" rtlCol="0" anchor="t">
            <a:spAutoFit/>
          </a:bodyPr>
          <a:lstStyle/>
          <a:p>
            <a:pPr algn="l">
              <a:lnSpc>
                <a:spcPts val="1969"/>
              </a:lnSpc>
              <a:spcBef>
                <a:spcPct val="0"/>
              </a:spcBef>
            </a:pPr>
            <a:r>
              <a:rPr lang="en-US" sz="1969" dirty="0">
                <a:solidFill>
                  <a:srgbClr val="000000"/>
                </a:solidFill>
                <a:latin typeface="Glacial Indifference Bold"/>
                <a:ea typeface="Glacial Indifference Bold"/>
                <a:cs typeface="Glacial Indifference Bold"/>
                <a:sym typeface="Glacial Indifference Bold"/>
              </a:rPr>
              <a:t>MITIGATION</a:t>
            </a:r>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rot="-5720422">
            <a:off x="493669" y="3799173"/>
            <a:ext cx="1298663" cy="690845"/>
          </a:xfrm>
          <a:custGeom>
            <a:avLst/>
            <a:gdLst/>
            <a:ahLst/>
            <a:cxnLst/>
            <a:rect l="l" t="t" r="r" b="b"/>
            <a:pathLst>
              <a:path w="1298663" h="690845">
                <a:moveTo>
                  <a:pt x="0" y="0"/>
                </a:moveTo>
                <a:lnTo>
                  <a:pt x="1298662" y="0"/>
                </a:lnTo>
                <a:lnTo>
                  <a:pt x="1298662" y="690845"/>
                </a:lnTo>
                <a:lnTo>
                  <a:pt x="0" y="690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475210" y="9295604"/>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H="1">
            <a:off x="0" y="9257378"/>
            <a:ext cx="1240453" cy="1240453"/>
          </a:xfrm>
          <a:custGeom>
            <a:avLst/>
            <a:gdLst/>
            <a:ahLst/>
            <a:cxnLst/>
            <a:rect l="l" t="t" r="r" b="b"/>
            <a:pathLst>
              <a:path w="1240453" h="1240453">
                <a:moveTo>
                  <a:pt x="1240453" y="0"/>
                </a:moveTo>
                <a:lnTo>
                  <a:pt x="0" y="0"/>
                </a:lnTo>
                <a:lnTo>
                  <a:pt x="0" y="1240453"/>
                </a:lnTo>
                <a:lnTo>
                  <a:pt x="1240453" y="1240453"/>
                </a:lnTo>
                <a:lnTo>
                  <a:pt x="12404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664094" y="4116665"/>
            <a:ext cx="7395606" cy="5178939"/>
          </a:xfrm>
          <a:custGeom>
            <a:avLst/>
            <a:gdLst/>
            <a:ahLst/>
            <a:cxnLst/>
            <a:rect l="l" t="t" r="r" b="b"/>
            <a:pathLst>
              <a:path w="7395606" h="5178939">
                <a:moveTo>
                  <a:pt x="0" y="0"/>
                </a:moveTo>
                <a:lnTo>
                  <a:pt x="7395606" y="0"/>
                </a:lnTo>
                <a:lnTo>
                  <a:pt x="7395606" y="5178939"/>
                </a:lnTo>
                <a:lnTo>
                  <a:pt x="0" y="5178939"/>
                </a:lnTo>
                <a:lnTo>
                  <a:pt x="0" y="0"/>
                </a:lnTo>
                <a:close/>
              </a:path>
            </a:pathLst>
          </a:custGeom>
          <a:blipFill>
            <a:blip r:embed="rId11"/>
            <a:stretch>
              <a:fillRect/>
            </a:stretch>
          </a:blipFill>
        </p:spPr>
        <p:txBody>
          <a:bodyPr/>
          <a:lstStyle/>
          <a:p>
            <a:endParaRPr lang="en-US"/>
          </a:p>
        </p:txBody>
      </p:sp>
      <p:sp>
        <p:nvSpPr>
          <p:cNvPr id="9" name="Freeform 9"/>
          <p:cNvSpPr/>
          <p:nvPr/>
        </p:nvSpPr>
        <p:spPr>
          <a:xfrm>
            <a:off x="9421396" y="4078439"/>
            <a:ext cx="7358493" cy="5178939"/>
          </a:xfrm>
          <a:custGeom>
            <a:avLst/>
            <a:gdLst/>
            <a:ahLst/>
            <a:cxnLst/>
            <a:rect l="l" t="t" r="r" b="b"/>
            <a:pathLst>
              <a:path w="7358493" h="5178939">
                <a:moveTo>
                  <a:pt x="0" y="0"/>
                </a:moveTo>
                <a:lnTo>
                  <a:pt x="7358492" y="0"/>
                </a:lnTo>
                <a:lnTo>
                  <a:pt x="7358492" y="5178939"/>
                </a:lnTo>
                <a:lnTo>
                  <a:pt x="0" y="5178939"/>
                </a:lnTo>
                <a:lnTo>
                  <a:pt x="0" y="0"/>
                </a:lnTo>
                <a:close/>
              </a:path>
            </a:pathLst>
          </a:custGeom>
          <a:blipFill>
            <a:blip r:embed="rId12"/>
            <a:stretch>
              <a:fillRect/>
            </a:stretch>
          </a:blipFill>
        </p:spPr>
        <p:txBody>
          <a:bodyPr/>
          <a:lstStyle/>
          <a:p>
            <a:endParaRPr lang="en-US"/>
          </a:p>
        </p:txBody>
      </p:sp>
      <p:sp>
        <p:nvSpPr>
          <p:cNvPr id="10" name="TextBox 10"/>
          <p:cNvSpPr txBox="1"/>
          <p:nvPr/>
        </p:nvSpPr>
        <p:spPr>
          <a:xfrm>
            <a:off x="6088332" y="1383436"/>
            <a:ext cx="6773755" cy="1381125"/>
          </a:xfrm>
          <a:prstGeom prst="rect">
            <a:avLst/>
          </a:prstGeom>
        </p:spPr>
        <p:txBody>
          <a:bodyPr lIns="0" tIns="0" rIns="0" bIns="0" rtlCol="0" anchor="t">
            <a:spAutoFit/>
          </a:bodyPr>
          <a:lstStyle/>
          <a:p>
            <a:pPr algn="l">
              <a:lnSpc>
                <a:spcPts val="9000"/>
              </a:lnSpc>
            </a:pPr>
            <a:r>
              <a:rPr lang="en-US" sz="9000" dirty="0">
                <a:solidFill>
                  <a:srgbClr val="5383FF"/>
                </a:solidFill>
                <a:latin typeface="Impact"/>
                <a:ea typeface="Impact"/>
                <a:cs typeface="Impact"/>
                <a:sym typeface="Impact"/>
              </a:rPr>
              <a:t>DETECTION</a:t>
            </a:r>
          </a:p>
        </p:txBody>
      </p:sp>
      <p:sp>
        <p:nvSpPr>
          <p:cNvPr id="11" name="TextBox 11"/>
          <p:cNvSpPr txBox="1"/>
          <p:nvPr/>
        </p:nvSpPr>
        <p:spPr>
          <a:xfrm>
            <a:off x="1664094" y="913626"/>
            <a:ext cx="1728401"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2" name="TextBox 12"/>
          <p:cNvSpPr txBox="1"/>
          <p:nvPr/>
        </p:nvSpPr>
        <p:spPr>
          <a:xfrm>
            <a:off x="1635995" y="3142401"/>
            <a:ext cx="388239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controller outputs</a:t>
            </a:r>
          </a:p>
        </p:txBody>
      </p:sp>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rot="-5720422">
            <a:off x="493669" y="3799173"/>
            <a:ext cx="1298663" cy="690845"/>
          </a:xfrm>
          <a:custGeom>
            <a:avLst/>
            <a:gdLst/>
            <a:ahLst/>
            <a:cxnLst/>
            <a:rect l="l" t="t" r="r" b="b"/>
            <a:pathLst>
              <a:path w="1298663" h="690845">
                <a:moveTo>
                  <a:pt x="0" y="0"/>
                </a:moveTo>
                <a:lnTo>
                  <a:pt x="1298662" y="0"/>
                </a:lnTo>
                <a:lnTo>
                  <a:pt x="1298662" y="690845"/>
                </a:lnTo>
                <a:lnTo>
                  <a:pt x="0" y="690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475210" y="9295604"/>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H="1">
            <a:off x="0" y="9257378"/>
            <a:ext cx="1240453" cy="1240453"/>
          </a:xfrm>
          <a:custGeom>
            <a:avLst/>
            <a:gdLst/>
            <a:ahLst/>
            <a:cxnLst/>
            <a:rect l="l" t="t" r="r" b="b"/>
            <a:pathLst>
              <a:path w="1240453" h="1240453">
                <a:moveTo>
                  <a:pt x="1240453" y="0"/>
                </a:moveTo>
                <a:lnTo>
                  <a:pt x="0" y="0"/>
                </a:lnTo>
                <a:lnTo>
                  <a:pt x="0" y="1240453"/>
                </a:lnTo>
                <a:lnTo>
                  <a:pt x="1240453" y="1240453"/>
                </a:lnTo>
                <a:lnTo>
                  <a:pt x="124045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54238" y="5528107"/>
            <a:ext cx="19193602" cy="1772359"/>
          </a:xfrm>
          <a:custGeom>
            <a:avLst/>
            <a:gdLst/>
            <a:ahLst/>
            <a:cxnLst/>
            <a:rect l="l" t="t" r="r" b="b"/>
            <a:pathLst>
              <a:path w="19193602" h="1772359">
                <a:moveTo>
                  <a:pt x="0" y="0"/>
                </a:moveTo>
                <a:lnTo>
                  <a:pt x="19193602" y="0"/>
                </a:lnTo>
                <a:lnTo>
                  <a:pt x="19193602" y="1772359"/>
                </a:lnTo>
                <a:lnTo>
                  <a:pt x="0" y="1772359"/>
                </a:lnTo>
                <a:lnTo>
                  <a:pt x="0" y="0"/>
                </a:lnTo>
                <a:close/>
              </a:path>
            </a:pathLst>
          </a:custGeom>
          <a:blipFill>
            <a:blip r:embed="rId11"/>
            <a:stretch>
              <a:fillRect/>
            </a:stretch>
          </a:blipFill>
        </p:spPr>
        <p:txBody>
          <a:bodyPr/>
          <a:lstStyle/>
          <a:p>
            <a:endParaRPr lang="en-US"/>
          </a:p>
        </p:txBody>
      </p:sp>
      <p:sp>
        <p:nvSpPr>
          <p:cNvPr id="9" name="TextBox 9"/>
          <p:cNvSpPr txBox="1"/>
          <p:nvPr/>
        </p:nvSpPr>
        <p:spPr>
          <a:xfrm>
            <a:off x="6364161" y="1383436"/>
            <a:ext cx="6773755" cy="1381125"/>
          </a:xfrm>
          <a:prstGeom prst="rect">
            <a:avLst/>
          </a:prstGeom>
        </p:spPr>
        <p:txBody>
          <a:bodyPr lIns="0" tIns="0" rIns="0" bIns="0" rtlCol="0" anchor="t">
            <a:spAutoFit/>
          </a:bodyPr>
          <a:lstStyle/>
          <a:p>
            <a:pPr algn="l">
              <a:lnSpc>
                <a:spcPts val="9000"/>
              </a:lnSpc>
            </a:pPr>
            <a:r>
              <a:rPr lang="en-US" sz="9000" dirty="0">
                <a:solidFill>
                  <a:srgbClr val="5383FF"/>
                </a:solidFill>
                <a:latin typeface="Impact"/>
                <a:ea typeface="Impact"/>
                <a:cs typeface="Impact"/>
                <a:sym typeface="Impact"/>
              </a:rPr>
              <a:t>DETECTION</a:t>
            </a:r>
          </a:p>
        </p:txBody>
      </p:sp>
      <p:sp>
        <p:nvSpPr>
          <p:cNvPr id="10" name="TextBox 10"/>
          <p:cNvSpPr txBox="1"/>
          <p:nvPr/>
        </p:nvSpPr>
        <p:spPr>
          <a:xfrm>
            <a:off x="1806764" y="853088"/>
            <a:ext cx="1728401"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1" name="TextBox 11"/>
          <p:cNvSpPr txBox="1"/>
          <p:nvPr/>
        </p:nvSpPr>
        <p:spPr>
          <a:xfrm>
            <a:off x="281638" y="2905779"/>
            <a:ext cx="9745206" cy="755015"/>
          </a:xfrm>
          <a:prstGeom prst="rect">
            <a:avLst/>
          </a:prstGeom>
        </p:spPr>
        <p:txBody>
          <a:bodyPr lIns="0" tIns="0" rIns="0" bIns="0" rtlCol="0" anchor="t">
            <a:spAutoFit/>
          </a:bodyPr>
          <a:lstStyle/>
          <a:p>
            <a:pPr algn="ctr">
              <a:lnSpc>
                <a:spcPts val="6160"/>
              </a:lnSpc>
            </a:pPr>
            <a:r>
              <a:rPr lang="en-US" sz="4400">
                <a:solidFill>
                  <a:srgbClr val="000000"/>
                </a:solidFill>
                <a:latin typeface="Canva Sans Bold"/>
                <a:ea typeface="Canva Sans Bold"/>
                <a:cs typeface="Canva Sans Bold"/>
                <a:sym typeface="Canva Sans Bold"/>
              </a:rPr>
              <a:t>Detection using flow tables</a:t>
            </a:r>
          </a:p>
        </p:txBody>
      </p:sp>
      <p:sp>
        <p:nvSpPr>
          <p:cNvPr id="12" name="TextBox 12"/>
          <p:cNvSpPr txBox="1"/>
          <p:nvPr/>
        </p:nvSpPr>
        <p:spPr>
          <a:xfrm>
            <a:off x="1806764" y="4077920"/>
            <a:ext cx="16481236" cy="578734"/>
          </a:xfrm>
          <a:prstGeom prst="rect">
            <a:avLst/>
          </a:prstGeom>
        </p:spPr>
        <p:txBody>
          <a:bodyPr lIns="0" tIns="0" rIns="0" bIns="0" rtlCol="0" anchor="t">
            <a:spAutoFit/>
          </a:bodyPr>
          <a:lstStyle/>
          <a:p>
            <a:pPr algn="l">
              <a:lnSpc>
                <a:spcPts val="4744"/>
              </a:lnSpc>
            </a:pPr>
            <a:r>
              <a:rPr lang="en-US" sz="3389">
                <a:solidFill>
                  <a:srgbClr val="000000"/>
                </a:solidFill>
                <a:latin typeface="Canva Sans"/>
                <a:ea typeface="Canva Sans"/>
                <a:cs typeface="Canva Sans"/>
                <a:sym typeface="Canva Sans"/>
              </a:rPr>
              <a:t>focus on the added last section , actions .</a:t>
            </a:r>
          </a:p>
        </p:txBody>
      </p:sp>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4" name="Freeform 4"/>
          <p:cNvSpPr/>
          <p:nvPr/>
        </p:nvSpPr>
        <p:spPr>
          <a:xfrm>
            <a:off x="6429505" y="0"/>
            <a:ext cx="1274965" cy="637482"/>
          </a:xfrm>
          <a:custGeom>
            <a:avLst/>
            <a:gdLst/>
            <a:ahLst/>
            <a:cxnLst/>
            <a:rect l="l" t="t" r="r" b="b"/>
            <a:pathLst>
              <a:path w="1274965" h="637482">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6399377" y="8579596"/>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144000" y="9432348"/>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8349919" y="2661150"/>
            <a:ext cx="9264945" cy="6429966"/>
          </a:xfrm>
          <a:custGeom>
            <a:avLst/>
            <a:gdLst/>
            <a:ahLst/>
            <a:cxnLst/>
            <a:rect l="l" t="t" r="r" b="b"/>
            <a:pathLst>
              <a:path w="9264945" h="6429966">
                <a:moveTo>
                  <a:pt x="0" y="0"/>
                </a:moveTo>
                <a:lnTo>
                  <a:pt x="9264945" y="0"/>
                </a:lnTo>
                <a:lnTo>
                  <a:pt x="9264945" y="6429966"/>
                </a:lnTo>
                <a:lnTo>
                  <a:pt x="0" y="6429966"/>
                </a:lnTo>
                <a:lnTo>
                  <a:pt x="0" y="0"/>
                </a:lnTo>
                <a:close/>
              </a:path>
            </a:pathLst>
          </a:custGeom>
          <a:blipFill>
            <a:blip r:embed="rId11"/>
            <a:stretch>
              <a:fillRect t="-2195" b="-2195"/>
            </a:stretch>
          </a:blipFill>
        </p:spPr>
        <p:txBody>
          <a:bodyPr/>
          <a:lstStyle/>
          <a:p>
            <a:endParaRPr lang="en-US"/>
          </a:p>
        </p:txBody>
      </p:sp>
      <p:sp>
        <p:nvSpPr>
          <p:cNvPr id="9" name="TextBox 9"/>
          <p:cNvSpPr txBox="1"/>
          <p:nvPr/>
        </p:nvSpPr>
        <p:spPr>
          <a:xfrm>
            <a:off x="3505336" y="1280025"/>
            <a:ext cx="9895484" cy="1381125"/>
          </a:xfrm>
          <a:prstGeom prst="rect">
            <a:avLst/>
          </a:prstGeom>
        </p:spPr>
        <p:txBody>
          <a:bodyPr lIns="0" tIns="0" rIns="0" bIns="0" rtlCol="0" anchor="t">
            <a:spAutoFit/>
          </a:bodyPr>
          <a:lstStyle/>
          <a:p>
            <a:pPr algn="ctr">
              <a:lnSpc>
                <a:spcPts val="9000"/>
              </a:lnSpc>
            </a:pPr>
            <a:r>
              <a:rPr lang="en-US" sz="9000">
                <a:solidFill>
                  <a:srgbClr val="5383FF"/>
                </a:solidFill>
                <a:latin typeface="Impact"/>
                <a:ea typeface="Impact"/>
                <a:cs typeface="Impact"/>
                <a:sym typeface="Impact"/>
              </a:rPr>
              <a:t>DETECTION</a:t>
            </a:r>
          </a:p>
        </p:txBody>
      </p:sp>
      <p:sp>
        <p:nvSpPr>
          <p:cNvPr id="10" name="TextBox 10"/>
          <p:cNvSpPr txBox="1"/>
          <p:nvPr/>
        </p:nvSpPr>
        <p:spPr>
          <a:xfrm>
            <a:off x="1794930" y="897674"/>
            <a:ext cx="1474820"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1" name="TextBox 11"/>
          <p:cNvSpPr txBox="1"/>
          <p:nvPr/>
        </p:nvSpPr>
        <p:spPr>
          <a:xfrm>
            <a:off x="696034" y="4078390"/>
            <a:ext cx="7008436" cy="1835150"/>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Canva Sans"/>
                <a:ea typeface="Canva Sans"/>
                <a:cs typeface="Canva Sans"/>
                <a:sym typeface="Canva Sans"/>
              </a:rPr>
              <a:t>testing reachability immediately after applying mitigation script .</a:t>
            </a:r>
          </a:p>
        </p:txBody>
      </p:sp>
      <p:sp>
        <p:nvSpPr>
          <p:cNvPr id="12" name="TextBox 12"/>
          <p:cNvSpPr txBox="1"/>
          <p:nvPr/>
        </p:nvSpPr>
        <p:spPr>
          <a:xfrm>
            <a:off x="-645449" y="3138118"/>
            <a:ext cx="8349919" cy="606178"/>
          </a:xfrm>
          <a:prstGeom prst="rect">
            <a:avLst/>
          </a:prstGeom>
        </p:spPr>
        <p:txBody>
          <a:bodyPr lIns="0" tIns="0" rIns="0" bIns="0" rtlCol="0" anchor="t">
            <a:spAutoFit/>
          </a:bodyPr>
          <a:lstStyle/>
          <a:p>
            <a:pPr algn="ctr">
              <a:lnSpc>
                <a:spcPts val="4520"/>
              </a:lnSpc>
              <a:spcBef>
                <a:spcPct val="0"/>
              </a:spcBef>
            </a:pPr>
            <a:r>
              <a:rPr lang="en-US" sz="4520">
                <a:solidFill>
                  <a:srgbClr val="000000"/>
                </a:solidFill>
                <a:latin typeface="Glacial Indifference Bold"/>
                <a:ea typeface="Glacial Indifference Bold"/>
                <a:cs typeface="Glacial Indifference Bold"/>
                <a:sym typeface="Glacial Indifference Bold"/>
              </a:rPr>
              <a:t>Detection using ping</a:t>
            </a:r>
          </a:p>
        </p:txBody>
      </p:sp>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rot="-5720422">
            <a:off x="171716" y="3933251"/>
            <a:ext cx="1298663" cy="690845"/>
          </a:xfrm>
          <a:custGeom>
            <a:avLst/>
            <a:gdLst/>
            <a:ahLst/>
            <a:cxnLst/>
            <a:rect l="l" t="t" r="r" b="b"/>
            <a:pathLst>
              <a:path w="1298663" h="690845">
                <a:moveTo>
                  <a:pt x="0" y="0"/>
                </a:moveTo>
                <a:lnTo>
                  <a:pt x="1298663" y="0"/>
                </a:lnTo>
                <a:lnTo>
                  <a:pt x="1298663" y="690845"/>
                </a:lnTo>
                <a:lnTo>
                  <a:pt x="0" y="690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429505" y="0"/>
            <a:ext cx="1274965" cy="637482"/>
          </a:xfrm>
          <a:custGeom>
            <a:avLst/>
            <a:gdLst/>
            <a:ahLst/>
            <a:cxnLst/>
            <a:rect l="l" t="t" r="r" b="b"/>
            <a:pathLst>
              <a:path w="1274965" h="637482">
                <a:moveTo>
                  <a:pt x="0" y="0"/>
                </a:moveTo>
                <a:lnTo>
                  <a:pt x="1274965" y="0"/>
                </a:lnTo>
                <a:lnTo>
                  <a:pt x="1274965" y="637482"/>
                </a:lnTo>
                <a:lnTo>
                  <a:pt x="0" y="6374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432086" y="8906688"/>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9144000" y="9432348"/>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8113335" y="3308165"/>
            <a:ext cx="9876500" cy="5105244"/>
          </a:xfrm>
          <a:custGeom>
            <a:avLst/>
            <a:gdLst/>
            <a:ahLst/>
            <a:cxnLst/>
            <a:rect l="l" t="t" r="r" b="b"/>
            <a:pathLst>
              <a:path w="9876500" h="5105244">
                <a:moveTo>
                  <a:pt x="0" y="0"/>
                </a:moveTo>
                <a:lnTo>
                  <a:pt x="9876500" y="0"/>
                </a:lnTo>
                <a:lnTo>
                  <a:pt x="9876500" y="5105244"/>
                </a:lnTo>
                <a:lnTo>
                  <a:pt x="0" y="5105244"/>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3505336" y="1280025"/>
            <a:ext cx="9895484" cy="1381125"/>
          </a:xfrm>
          <a:prstGeom prst="rect">
            <a:avLst/>
          </a:prstGeom>
        </p:spPr>
        <p:txBody>
          <a:bodyPr lIns="0" tIns="0" rIns="0" bIns="0" rtlCol="0" anchor="t">
            <a:spAutoFit/>
          </a:bodyPr>
          <a:lstStyle/>
          <a:p>
            <a:pPr algn="ctr">
              <a:lnSpc>
                <a:spcPts val="9000"/>
              </a:lnSpc>
            </a:pPr>
            <a:r>
              <a:rPr lang="en-US" sz="9000">
                <a:solidFill>
                  <a:srgbClr val="5383FF"/>
                </a:solidFill>
                <a:latin typeface="Impact"/>
                <a:ea typeface="Impact"/>
                <a:cs typeface="Impact"/>
                <a:sym typeface="Impact"/>
              </a:rPr>
              <a:t>DETECTION</a:t>
            </a:r>
          </a:p>
        </p:txBody>
      </p:sp>
      <p:sp>
        <p:nvSpPr>
          <p:cNvPr id="10" name="TextBox 10"/>
          <p:cNvSpPr txBox="1"/>
          <p:nvPr/>
        </p:nvSpPr>
        <p:spPr>
          <a:xfrm>
            <a:off x="1745867" y="907229"/>
            <a:ext cx="1474820"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MITIGATION</a:t>
            </a:r>
          </a:p>
        </p:txBody>
      </p:sp>
      <p:sp>
        <p:nvSpPr>
          <p:cNvPr id="11" name="TextBox 11"/>
          <p:cNvSpPr txBox="1"/>
          <p:nvPr/>
        </p:nvSpPr>
        <p:spPr>
          <a:xfrm>
            <a:off x="954857" y="4502150"/>
            <a:ext cx="7008436" cy="12160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Canva Sans"/>
                <a:ea typeface="Canva Sans"/>
                <a:cs typeface="Canva Sans"/>
                <a:sym typeface="Canva Sans"/>
              </a:rPr>
              <a:t>testing reachability after few seconds .</a:t>
            </a:r>
          </a:p>
        </p:txBody>
      </p:sp>
      <p:sp>
        <p:nvSpPr>
          <p:cNvPr id="12" name="TextBox 12"/>
          <p:cNvSpPr txBox="1"/>
          <p:nvPr/>
        </p:nvSpPr>
        <p:spPr>
          <a:xfrm>
            <a:off x="954857" y="6201596"/>
            <a:ext cx="6490790" cy="12160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Canva Sans"/>
                <a:ea typeface="Canva Sans"/>
                <a:cs typeface="Canva Sans"/>
                <a:sym typeface="Canva Sans"/>
              </a:rPr>
              <a:t>0% packet loss and high data rates as required .</a:t>
            </a:r>
          </a:p>
        </p:txBody>
      </p:sp>
      <p:sp>
        <p:nvSpPr>
          <p:cNvPr id="13" name="TextBox 13"/>
          <p:cNvSpPr txBox="1"/>
          <p:nvPr/>
        </p:nvSpPr>
        <p:spPr>
          <a:xfrm>
            <a:off x="1225405" y="3227702"/>
            <a:ext cx="5491439" cy="596786"/>
          </a:xfrm>
          <a:prstGeom prst="rect">
            <a:avLst/>
          </a:prstGeom>
        </p:spPr>
        <p:txBody>
          <a:bodyPr lIns="0" tIns="0" rIns="0" bIns="0" rtlCol="0" anchor="t">
            <a:spAutoFit/>
          </a:bodyPr>
          <a:lstStyle/>
          <a:p>
            <a:pPr algn="ctr">
              <a:lnSpc>
                <a:spcPts val="4541"/>
              </a:lnSpc>
              <a:spcBef>
                <a:spcPct val="0"/>
              </a:spcBef>
            </a:pPr>
            <a:r>
              <a:rPr lang="en-US" sz="4541">
                <a:solidFill>
                  <a:srgbClr val="000000"/>
                </a:solidFill>
                <a:latin typeface="Glacial Indifference Bold"/>
                <a:ea typeface="Glacial Indifference Bold"/>
                <a:cs typeface="Glacial Indifference Bold"/>
                <a:sym typeface="Glacial Indifference Bold"/>
              </a:rPr>
              <a:t>Detection using ping</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063873" y="2664435"/>
            <a:ext cx="7811198" cy="5710811"/>
          </a:xfrm>
          <a:custGeom>
            <a:avLst/>
            <a:gdLst/>
            <a:ahLst/>
            <a:cxnLst/>
            <a:rect l="l" t="t" r="r" b="b"/>
            <a:pathLst>
              <a:path w="7811198" h="5710811">
                <a:moveTo>
                  <a:pt x="0" y="0"/>
                </a:moveTo>
                <a:lnTo>
                  <a:pt x="7811198" y="0"/>
                </a:lnTo>
                <a:lnTo>
                  <a:pt x="7811198" y="5710810"/>
                </a:lnTo>
                <a:lnTo>
                  <a:pt x="0" y="5710810"/>
                </a:lnTo>
                <a:lnTo>
                  <a:pt x="0" y="0"/>
                </a:lnTo>
                <a:close/>
              </a:path>
            </a:pathLst>
          </a:custGeom>
          <a:blipFill>
            <a:blip r:embed="rId3"/>
            <a:stretch>
              <a:fillRect l="-1042" r="-1042"/>
            </a:stretch>
          </a:blipFill>
        </p:spPr>
        <p:txBody>
          <a:bodyPr/>
          <a:lstStyle/>
          <a:p>
            <a:endParaRPr lang="en-US"/>
          </a:p>
        </p:txBody>
      </p:sp>
      <p:sp>
        <p:nvSpPr>
          <p:cNvPr id="4" name="Freeform 4"/>
          <p:cNvSpPr/>
          <p:nvPr/>
        </p:nvSpPr>
        <p:spPr>
          <a:xfrm>
            <a:off x="1500880" y="5322687"/>
            <a:ext cx="7313724" cy="4668157"/>
          </a:xfrm>
          <a:custGeom>
            <a:avLst/>
            <a:gdLst/>
            <a:ahLst/>
            <a:cxnLst/>
            <a:rect l="l" t="t" r="r" b="b"/>
            <a:pathLst>
              <a:path w="7313724" h="4668157">
                <a:moveTo>
                  <a:pt x="0" y="0"/>
                </a:moveTo>
                <a:lnTo>
                  <a:pt x="7313724" y="0"/>
                </a:lnTo>
                <a:lnTo>
                  <a:pt x="7313724" y="4668158"/>
                </a:lnTo>
                <a:lnTo>
                  <a:pt x="0" y="4668158"/>
                </a:lnTo>
                <a:lnTo>
                  <a:pt x="0" y="0"/>
                </a:lnTo>
                <a:close/>
              </a:path>
            </a:pathLst>
          </a:custGeom>
          <a:blipFill>
            <a:blip r:embed="rId4"/>
            <a:stretch>
              <a:fillRect t="-2475" b="-2475"/>
            </a:stretch>
          </a:blipFill>
        </p:spPr>
        <p:txBody>
          <a:bodyPr/>
          <a:lstStyle/>
          <a:p>
            <a:endParaRPr lang="en-US"/>
          </a:p>
        </p:txBody>
      </p:sp>
      <p:sp>
        <p:nvSpPr>
          <p:cNvPr id="5" name="TextBox 5"/>
          <p:cNvSpPr txBox="1"/>
          <p:nvPr/>
        </p:nvSpPr>
        <p:spPr>
          <a:xfrm>
            <a:off x="7744792" y="291415"/>
            <a:ext cx="2798415" cy="1566544"/>
          </a:xfrm>
          <a:prstGeom prst="rect">
            <a:avLst/>
          </a:prstGeom>
        </p:spPr>
        <p:txBody>
          <a:bodyPr lIns="0" tIns="0" rIns="0" bIns="0" rtlCol="0" anchor="t">
            <a:spAutoFit/>
          </a:bodyPr>
          <a:lstStyle/>
          <a:p>
            <a:pPr algn="ctr">
              <a:lnSpc>
                <a:spcPts val="12880"/>
              </a:lnSpc>
            </a:pPr>
            <a:r>
              <a:rPr lang="en-US" sz="9200">
                <a:solidFill>
                  <a:srgbClr val="5383FF"/>
                </a:solidFill>
                <a:latin typeface="Canva Sans Bold"/>
                <a:ea typeface="Canva Sans Bold"/>
                <a:cs typeface="Canva Sans Bold"/>
                <a:sym typeface="Canva Sans Bold"/>
              </a:rPr>
              <a:t>SDN </a:t>
            </a:r>
          </a:p>
        </p:txBody>
      </p:sp>
      <p:sp>
        <p:nvSpPr>
          <p:cNvPr id="6" name="TextBox 6"/>
          <p:cNvSpPr txBox="1"/>
          <p:nvPr/>
        </p:nvSpPr>
        <p:spPr>
          <a:xfrm>
            <a:off x="722033" y="2528759"/>
            <a:ext cx="8649634" cy="1617395"/>
          </a:xfrm>
          <a:prstGeom prst="rect">
            <a:avLst/>
          </a:prstGeom>
        </p:spPr>
        <p:txBody>
          <a:bodyPr lIns="0" tIns="0" rIns="0" bIns="0" rtlCol="0" anchor="t">
            <a:spAutoFit/>
          </a:bodyPr>
          <a:lstStyle/>
          <a:p>
            <a:pPr algn="l">
              <a:lnSpc>
                <a:spcPts val="4302"/>
              </a:lnSpc>
            </a:pPr>
            <a:r>
              <a:rPr lang="en-US" sz="3073">
                <a:solidFill>
                  <a:srgbClr val="000000"/>
                </a:solidFill>
                <a:latin typeface="Canva Sans"/>
                <a:ea typeface="Canva Sans"/>
                <a:cs typeface="Canva Sans"/>
                <a:sym typeface="Canva Sans"/>
              </a:rPr>
              <a:t>1)SDN Definition.</a:t>
            </a:r>
          </a:p>
          <a:p>
            <a:pPr algn="l">
              <a:lnSpc>
                <a:spcPts val="4302"/>
              </a:lnSpc>
            </a:pPr>
            <a:r>
              <a:rPr lang="en-US" sz="3073">
                <a:solidFill>
                  <a:srgbClr val="000000"/>
                </a:solidFill>
                <a:latin typeface="Canva Sans"/>
                <a:ea typeface="Canva Sans"/>
                <a:cs typeface="Canva Sans"/>
                <a:sym typeface="Canva Sans"/>
              </a:rPr>
              <a:t>2)SDN Architecture.</a:t>
            </a:r>
          </a:p>
          <a:p>
            <a:pPr algn="l">
              <a:lnSpc>
                <a:spcPts val="4302"/>
              </a:lnSpc>
            </a:pPr>
            <a:r>
              <a:rPr lang="en-US" sz="3073">
                <a:solidFill>
                  <a:srgbClr val="000000"/>
                </a:solidFill>
                <a:latin typeface="Canva Sans"/>
                <a:ea typeface="Canva Sans"/>
                <a:cs typeface="Canva Sans"/>
                <a:sym typeface="Canva Sans"/>
              </a:rPr>
              <a:t>3)SDN benefits.</a:t>
            </a:r>
          </a:p>
        </p:txBody>
      </p:sp>
      <p:sp>
        <p:nvSpPr>
          <p:cNvPr id="7" name="Freeform 7"/>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835724" y="891322"/>
            <a:ext cx="2202875" cy="256480"/>
          </a:xfrm>
          <a:prstGeom prst="rect">
            <a:avLst/>
          </a:prstGeom>
        </p:spPr>
        <p:txBody>
          <a:bodyPr wrap="square" lIns="0" tIns="0" rIns="0" bIns="0" rtlCol="0" anchor="t">
            <a:spAutoFit/>
          </a:bodyPr>
          <a:lstStyle/>
          <a:p>
            <a:pPr algn="ctr">
              <a:lnSpc>
                <a:spcPts val="1969"/>
              </a:lnSpc>
              <a:spcBef>
                <a:spcPct val="0"/>
              </a:spcBef>
            </a:pPr>
            <a:r>
              <a:rPr lang="en-US" sz="1969" dirty="0">
                <a:solidFill>
                  <a:srgbClr val="000000"/>
                </a:solidFill>
                <a:latin typeface="Glacial Indifference Bold"/>
                <a:ea typeface="Glacial Indifference Bold"/>
                <a:cs typeface="Glacial Indifference Bold"/>
                <a:sym typeface="Glacial Indifference Bold"/>
              </a:rPr>
              <a:t>IMPLEMENTATION</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4" name="Freeform 4"/>
          <p:cNvSpPr/>
          <p:nvPr/>
        </p:nvSpPr>
        <p:spPr>
          <a:xfrm>
            <a:off x="6429505" y="0"/>
            <a:ext cx="1274965" cy="637482"/>
          </a:xfrm>
          <a:custGeom>
            <a:avLst/>
            <a:gdLst/>
            <a:ahLst/>
            <a:cxnLst/>
            <a:rect l="l" t="t" r="r" b="b"/>
            <a:pathLst>
              <a:path w="1274965" h="637482">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6399377" y="8579596"/>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144000" y="9432348"/>
            <a:ext cx="1551702" cy="1551702"/>
          </a:xfrm>
          <a:custGeom>
            <a:avLst/>
            <a:gdLst/>
            <a:ahLst/>
            <a:cxnLst/>
            <a:rect l="l" t="t" r="r" b="b"/>
            <a:pathLst>
              <a:path w="1551702" h="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1976256" y="4184493"/>
            <a:ext cx="5073807" cy="5073807"/>
          </a:xfrm>
          <a:custGeom>
            <a:avLst/>
            <a:gdLst/>
            <a:ahLst/>
            <a:cxnLst/>
            <a:rect l="l" t="t" r="r" b="b"/>
            <a:pathLst>
              <a:path w="5073807" h="5073807">
                <a:moveTo>
                  <a:pt x="0" y="0"/>
                </a:moveTo>
                <a:lnTo>
                  <a:pt x="5073807" y="0"/>
                </a:lnTo>
                <a:lnTo>
                  <a:pt x="5073807" y="5073807"/>
                </a:lnTo>
                <a:lnTo>
                  <a:pt x="0" y="5073807"/>
                </a:lnTo>
                <a:lnTo>
                  <a:pt x="0" y="0"/>
                </a:lnTo>
                <a:close/>
              </a:path>
            </a:pathLst>
          </a:custGeom>
          <a:blipFill>
            <a:blip r:embed="rId11"/>
            <a:stretch>
              <a:fillRect/>
            </a:stretch>
          </a:blipFill>
        </p:spPr>
        <p:txBody>
          <a:bodyPr/>
          <a:lstStyle/>
          <a:p>
            <a:endParaRPr lang="en-US"/>
          </a:p>
        </p:txBody>
      </p:sp>
      <p:sp>
        <p:nvSpPr>
          <p:cNvPr id="9" name="TextBox 9"/>
          <p:cNvSpPr txBox="1"/>
          <p:nvPr/>
        </p:nvSpPr>
        <p:spPr>
          <a:xfrm>
            <a:off x="3891413" y="1470344"/>
            <a:ext cx="9895484" cy="1381125"/>
          </a:xfrm>
          <a:prstGeom prst="rect">
            <a:avLst/>
          </a:prstGeom>
        </p:spPr>
        <p:txBody>
          <a:bodyPr lIns="0" tIns="0" rIns="0" bIns="0" rtlCol="0" anchor="t">
            <a:spAutoFit/>
          </a:bodyPr>
          <a:lstStyle/>
          <a:p>
            <a:pPr algn="ctr">
              <a:lnSpc>
                <a:spcPts val="9000"/>
              </a:lnSpc>
            </a:pPr>
            <a:r>
              <a:rPr lang="en-US" sz="9000">
                <a:solidFill>
                  <a:srgbClr val="5383FF"/>
                </a:solidFill>
                <a:latin typeface="Impact"/>
                <a:ea typeface="Impact"/>
                <a:cs typeface="Impact"/>
                <a:sym typeface="Impact"/>
              </a:rPr>
              <a:t>FUTURE WORK</a:t>
            </a:r>
          </a:p>
        </p:txBody>
      </p:sp>
      <p:sp>
        <p:nvSpPr>
          <p:cNvPr id="10" name="TextBox 10"/>
          <p:cNvSpPr txBox="1"/>
          <p:nvPr/>
        </p:nvSpPr>
        <p:spPr>
          <a:xfrm>
            <a:off x="-1408510" y="4279900"/>
            <a:ext cx="13384767" cy="1784350"/>
          </a:xfrm>
          <a:prstGeom prst="rect">
            <a:avLst/>
          </a:prstGeom>
        </p:spPr>
        <p:txBody>
          <a:bodyPr lIns="0" tIns="0" rIns="0" bIns="0" rtlCol="0" anchor="t">
            <a:spAutoFit/>
          </a:bodyPr>
          <a:lstStyle/>
          <a:p>
            <a:pPr algn="ctr">
              <a:lnSpc>
                <a:spcPts val="3500"/>
              </a:lnSpc>
            </a:pPr>
            <a:r>
              <a:rPr lang="en-US" sz="3500">
                <a:solidFill>
                  <a:srgbClr val="000000"/>
                </a:solidFill>
                <a:latin typeface="Glacial Indifference Bold"/>
                <a:ea typeface="Glacial Indifference Bold"/>
                <a:cs typeface="Glacial Indifference Bold"/>
                <a:sym typeface="Glacial Indifference Bold"/>
              </a:rPr>
              <a:t>           - MACHINE LEARNING-BASED ANOMALY DETECTION</a:t>
            </a:r>
          </a:p>
          <a:p>
            <a:pPr algn="ctr">
              <a:lnSpc>
                <a:spcPts val="3500"/>
              </a:lnSpc>
            </a:pPr>
            <a:endParaRPr lang="en-US" sz="3500">
              <a:solidFill>
                <a:srgbClr val="000000"/>
              </a:solidFill>
              <a:latin typeface="Glacial Indifference Bold"/>
              <a:ea typeface="Glacial Indifference Bold"/>
              <a:cs typeface="Glacial Indifference Bold"/>
              <a:sym typeface="Glacial Indifference Bold"/>
            </a:endParaRPr>
          </a:p>
          <a:p>
            <a:pPr algn="ctr">
              <a:lnSpc>
                <a:spcPts val="3500"/>
              </a:lnSpc>
            </a:pPr>
            <a:r>
              <a:rPr lang="en-US" sz="3500">
                <a:solidFill>
                  <a:srgbClr val="000000"/>
                </a:solidFill>
                <a:latin typeface="Glacial Indifference Bold"/>
                <a:ea typeface="Glacial Indifference Bold"/>
                <a:cs typeface="Glacial Indifference Bold"/>
                <a:sym typeface="Glacial Indifference Bold"/>
              </a:rPr>
              <a:t>         - GEO-FENCING AND TRAFFIC FILTERING BASED ON LOCATION</a:t>
            </a:r>
          </a:p>
        </p:txBody>
      </p:sp>
      <p:sp>
        <p:nvSpPr>
          <p:cNvPr id="11" name="TextBox 11"/>
          <p:cNvSpPr txBox="1"/>
          <p:nvPr/>
        </p:nvSpPr>
        <p:spPr>
          <a:xfrm>
            <a:off x="1770458" y="898887"/>
            <a:ext cx="1630710" cy="269090"/>
          </a:xfrm>
          <a:prstGeom prst="rect">
            <a:avLst/>
          </a:prstGeom>
        </p:spPr>
        <p:txBody>
          <a:bodyPr lIns="0" tIns="0" rIns="0" bIns="0" rtlCol="0" anchor="t">
            <a:spAutoFit/>
          </a:bodyPr>
          <a:lstStyle/>
          <a:p>
            <a:pPr algn="ctr">
              <a:lnSpc>
                <a:spcPts val="1969"/>
              </a:lnSpc>
              <a:spcBef>
                <a:spcPct val="0"/>
              </a:spcBef>
            </a:pPr>
            <a:r>
              <a:rPr lang="en-US" sz="1969">
                <a:solidFill>
                  <a:srgbClr val="000000"/>
                </a:solidFill>
                <a:latin typeface="Glacial Indifference Bold"/>
                <a:ea typeface="Glacial Indifference Bold"/>
                <a:cs typeface="Glacial Indifference Bold"/>
                <a:sym typeface="Glacial Indifference Bold"/>
              </a:rPr>
              <a:t>FUTURE WORK</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a:off x="10307858" y="2738365"/>
            <a:ext cx="6951442" cy="4528003"/>
          </a:xfrm>
          <a:custGeom>
            <a:avLst/>
            <a:gdLst/>
            <a:ahLst/>
            <a:cxnLst/>
            <a:rect l="l" t="t" r="r" b="b"/>
            <a:pathLst>
              <a:path w="6951442" h="4528003">
                <a:moveTo>
                  <a:pt x="0" y="0"/>
                </a:moveTo>
                <a:lnTo>
                  <a:pt x="6951442" y="0"/>
                </a:lnTo>
                <a:lnTo>
                  <a:pt x="6951442" y="4528004"/>
                </a:lnTo>
                <a:lnTo>
                  <a:pt x="0" y="452800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28191" y="3207685"/>
            <a:ext cx="8235792" cy="409902"/>
          </a:xfrm>
          <a:prstGeom prst="rect">
            <a:avLst/>
          </a:prstGeom>
        </p:spPr>
        <p:txBody>
          <a:bodyPr lIns="0" tIns="0" rIns="0" bIns="0" rtlCol="0" anchor="t">
            <a:spAutoFit/>
          </a:bodyPr>
          <a:lstStyle/>
          <a:p>
            <a:pPr algn="ctr">
              <a:lnSpc>
                <a:spcPts val="3012"/>
              </a:lnSpc>
              <a:spcBef>
                <a:spcPct val="0"/>
              </a:spcBef>
            </a:pPr>
            <a:r>
              <a:rPr lang="en-US" sz="3012">
                <a:solidFill>
                  <a:srgbClr val="000000"/>
                </a:solidFill>
                <a:latin typeface="Glacial Indifference"/>
                <a:ea typeface="Glacial Indifference"/>
                <a:cs typeface="Glacial Indifference"/>
                <a:sym typeface="Glacial Indifference"/>
              </a:rPr>
              <a:t>1)NFV (NETWORK FUNCTIONS VIRTUALIZATION) </a:t>
            </a:r>
          </a:p>
        </p:txBody>
      </p:sp>
      <p:sp>
        <p:nvSpPr>
          <p:cNvPr id="5" name="TextBox 5"/>
          <p:cNvSpPr txBox="1"/>
          <p:nvPr/>
        </p:nvSpPr>
        <p:spPr>
          <a:xfrm>
            <a:off x="368242" y="4199432"/>
            <a:ext cx="8395742" cy="409848"/>
          </a:xfrm>
          <a:prstGeom prst="rect">
            <a:avLst/>
          </a:prstGeom>
        </p:spPr>
        <p:txBody>
          <a:bodyPr lIns="0" tIns="0" rIns="0" bIns="0" rtlCol="0" anchor="t">
            <a:spAutoFit/>
          </a:bodyPr>
          <a:lstStyle/>
          <a:p>
            <a:pPr algn="ctr">
              <a:lnSpc>
                <a:spcPts val="3010"/>
              </a:lnSpc>
              <a:spcBef>
                <a:spcPct val="0"/>
              </a:spcBef>
            </a:pPr>
            <a:r>
              <a:rPr lang="en-US" sz="3010">
                <a:solidFill>
                  <a:srgbClr val="000000"/>
                </a:solidFill>
                <a:latin typeface="Glacial Indifference"/>
                <a:ea typeface="Glacial Indifference"/>
                <a:cs typeface="Glacial Indifference"/>
                <a:sym typeface="Glacial Indifference"/>
              </a:rPr>
              <a:t>2)HOW OPENFLOW HELPS IN SDN NETWORKS:</a:t>
            </a:r>
          </a:p>
        </p:txBody>
      </p:sp>
      <p:sp>
        <p:nvSpPr>
          <p:cNvPr id="6" name="TextBox 6"/>
          <p:cNvSpPr txBox="1"/>
          <p:nvPr/>
        </p:nvSpPr>
        <p:spPr>
          <a:xfrm>
            <a:off x="696070" y="5200650"/>
            <a:ext cx="4634627" cy="411709"/>
          </a:xfrm>
          <a:prstGeom prst="rect">
            <a:avLst/>
          </a:prstGeom>
        </p:spPr>
        <p:txBody>
          <a:bodyPr lIns="0" tIns="0" rIns="0" bIns="0" rtlCol="0" anchor="t">
            <a:spAutoFit/>
          </a:bodyPr>
          <a:lstStyle/>
          <a:p>
            <a:pPr algn="ctr">
              <a:lnSpc>
                <a:spcPts val="3083"/>
              </a:lnSpc>
              <a:spcBef>
                <a:spcPct val="0"/>
              </a:spcBef>
            </a:pPr>
            <a:r>
              <a:rPr lang="en-US" sz="3083">
                <a:solidFill>
                  <a:srgbClr val="000000"/>
                </a:solidFill>
                <a:latin typeface="Glacial Indifference"/>
                <a:ea typeface="Glacial Indifference"/>
                <a:cs typeface="Glacial Indifference"/>
                <a:sym typeface="Glacial Indifference"/>
              </a:rPr>
              <a:t>3)WHAT IS OPEN VSWITCH?</a:t>
            </a:r>
          </a:p>
        </p:txBody>
      </p:sp>
      <p:sp>
        <p:nvSpPr>
          <p:cNvPr id="7" name="TextBox 7"/>
          <p:cNvSpPr txBox="1"/>
          <p:nvPr/>
        </p:nvSpPr>
        <p:spPr>
          <a:xfrm>
            <a:off x="4121497" y="857250"/>
            <a:ext cx="10813703" cy="1566544"/>
          </a:xfrm>
          <a:prstGeom prst="rect">
            <a:avLst/>
          </a:prstGeom>
        </p:spPr>
        <p:txBody>
          <a:bodyPr wrap="square" lIns="0" tIns="0" rIns="0" bIns="0" rtlCol="0" anchor="t">
            <a:spAutoFit/>
          </a:bodyPr>
          <a:lstStyle/>
          <a:p>
            <a:pPr algn="ctr">
              <a:lnSpc>
                <a:spcPts val="12880"/>
              </a:lnSpc>
            </a:pPr>
            <a:r>
              <a:rPr lang="en-US" sz="9200" dirty="0">
                <a:solidFill>
                  <a:srgbClr val="5383FF"/>
                </a:solidFill>
                <a:latin typeface="Canva Sans Bold"/>
                <a:ea typeface="Canva Sans Bold"/>
                <a:cs typeface="Canva Sans Bold"/>
                <a:sym typeface="Canva Sans Bold"/>
              </a:rPr>
              <a:t>SDN Architecture</a:t>
            </a:r>
          </a:p>
        </p:txBody>
      </p:sp>
      <p:sp>
        <p:nvSpPr>
          <p:cNvPr id="8" name="Freeform 8"/>
          <p:cNvSpPr/>
          <p:nvPr/>
        </p:nvSpPr>
        <p:spPr>
          <a:xfrm>
            <a:off x="3013383" y="5612359"/>
            <a:ext cx="6540106" cy="4492041"/>
          </a:xfrm>
          <a:custGeom>
            <a:avLst/>
            <a:gdLst/>
            <a:ahLst/>
            <a:cxnLst/>
            <a:rect l="l" t="t" r="r" b="b"/>
            <a:pathLst>
              <a:path w="6540106" h="4492041">
                <a:moveTo>
                  <a:pt x="0" y="0"/>
                </a:moveTo>
                <a:lnTo>
                  <a:pt x="6540106" y="0"/>
                </a:lnTo>
                <a:lnTo>
                  <a:pt x="6540106" y="4492040"/>
                </a:lnTo>
                <a:lnTo>
                  <a:pt x="0" y="4492040"/>
                </a:lnTo>
                <a:lnTo>
                  <a:pt x="0" y="0"/>
                </a:lnTo>
                <a:close/>
              </a:path>
            </a:pathLst>
          </a:custGeom>
          <a:blipFill>
            <a:blip r:embed="rId4"/>
            <a:stretch>
              <a:fillRect t="-6647" b="-2321"/>
            </a:stretch>
          </a:blipFill>
        </p:spPr>
        <p:txBody>
          <a:bodyPr/>
          <a:lstStyle/>
          <a:p>
            <a:endParaRPr lang="en-US"/>
          </a:p>
        </p:txBody>
      </p:sp>
      <p:sp>
        <p:nvSpPr>
          <p:cNvPr id="9" name="TextBox 9"/>
          <p:cNvSpPr txBox="1"/>
          <p:nvPr/>
        </p:nvSpPr>
        <p:spPr>
          <a:xfrm>
            <a:off x="1250126" y="1043190"/>
            <a:ext cx="2255073" cy="256480"/>
          </a:xfrm>
          <a:prstGeom prst="rect">
            <a:avLst/>
          </a:prstGeom>
        </p:spPr>
        <p:txBody>
          <a:bodyPr wrap="square" lIns="0" tIns="0" rIns="0" bIns="0" rtlCol="0" anchor="t">
            <a:spAutoFit/>
          </a:bodyPr>
          <a:lstStyle/>
          <a:p>
            <a:pPr algn="ctr">
              <a:lnSpc>
                <a:spcPts val="1969"/>
              </a:lnSpc>
              <a:spcBef>
                <a:spcPct val="0"/>
              </a:spcBef>
            </a:pPr>
            <a:r>
              <a:rPr lang="en-US" sz="1969" dirty="0">
                <a:solidFill>
                  <a:srgbClr val="000000"/>
                </a:solidFill>
                <a:latin typeface="Glacial Indifference Bold"/>
                <a:ea typeface="Glacial Indifference Bold"/>
                <a:cs typeface="Glacial Indifference Bold"/>
                <a:sym typeface="Glacial Indifference Bold"/>
              </a:rPr>
              <a:t>IMPLEMENTATION</a:t>
            </a:r>
          </a:p>
        </p:txBody>
      </p:sp>
      <p:sp>
        <p:nvSpPr>
          <p:cNvPr id="10" name="Freeform 10"/>
          <p:cNvSpPr/>
          <p:nvPr/>
        </p:nvSpPr>
        <p:spPr>
          <a:xfrm>
            <a:off x="456816" y="871670"/>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648" b="-58070"/>
            </a:stretch>
          </a:blipFill>
        </p:spPr>
        <p:txBody>
          <a:bodyPr/>
          <a:lstStyle/>
          <a:p>
            <a:endParaRPr lang="en-US"/>
          </a:p>
        </p:txBody>
      </p:sp>
      <p:sp>
        <p:nvSpPr>
          <p:cNvPr id="3" name="Freeform 3"/>
          <p:cNvSpPr/>
          <p:nvPr/>
        </p:nvSpPr>
        <p:spPr>
          <a:xfrm rot="-5720422">
            <a:off x="409255" y="6386939"/>
            <a:ext cx="1298663" cy="690845"/>
          </a:xfrm>
          <a:custGeom>
            <a:avLst/>
            <a:gdLst/>
            <a:ahLst/>
            <a:cxnLst/>
            <a:rect l="l" t="t" r="r" b="b"/>
            <a:pathLst>
              <a:path w="1298663" h="690845">
                <a:moveTo>
                  <a:pt x="0" y="0"/>
                </a:moveTo>
                <a:lnTo>
                  <a:pt x="1298662" y="0"/>
                </a:lnTo>
                <a:lnTo>
                  <a:pt x="1298662" y="690844"/>
                </a:lnTo>
                <a:lnTo>
                  <a:pt x="0" y="6908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144000" y="-1202227"/>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047547" y="9046547"/>
            <a:ext cx="1240453" cy="1240453"/>
          </a:xfrm>
          <a:custGeom>
            <a:avLst/>
            <a:gdLst/>
            <a:ahLst/>
            <a:cxnLst/>
            <a:rect l="l" t="t" r="r" b="b"/>
            <a:pathLst>
              <a:path w="1240453" h="1240453">
                <a:moveTo>
                  <a:pt x="0" y="0"/>
                </a:moveTo>
                <a:lnTo>
                  <a:pt x="1240453" y="0"/>
                </a:lnTo>
                <a:lnTo>
                  <a:pt x="1240453" y="1240453"/>
                </a:lnTo>
                <a:lnTo>
                  <a:pt x="0" y="1240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359487" y="9046547"/>
            <a:ext cx="901094" cy="415636"/>
          </a:xfrm>
          <a:custGeom>
            <a:avLst/>
            <a:gdLst/>
            <a:ahLst/>
            <a:cxnLst/>
            <a:rect l="l" t="t" r="r" b="b"/>
            <a:pathLst>
              <a:path w="901094" h="415636">
                <a:moveTo>
                  <a:pt x="0" y="0"/>
                </a:moveTo>
                <a:lnTo>
                  <a:pt x="901094" y="0"/>
                </a:lnTo>
                <a:lnTo>
                  <a:pt x="901094" y="415636"/>
                </a:lnTo>
                <a:lnTo>
                  <a:pt x="0" y="415636"/>
                </a:lnTo>
                <a:lnTo>
                  <a:pt x="0" y="0"/>
                </a:lnTo>
                <a:close/>
              </a:path>
            </a:pathLst>
          </a:custGeom>
          <a:blipFill>
            <a:blip r:embed="rId9">
              <a:extLst>
                <a:ext uri="{96DAC541-7B7A-43D3-8B79-37D633B846F1}">
                  <asvg:svgBlip xmlns:asvg="http://schemas.microsoft.com/office/drawing/2016/SVG/main" r:embed="rId10"/>
                </a:ext>
              </a:extLst>
            </a:blip>
            <a:stretch>
              <a:fillRect r="-106253"/>
            </a:stretch>
          </a:blipFill>
        </p:spPr>
        <p:txBody>
          <a:bodyPr/>
          <a:lstStyle/>
          <a:p>
            <a:endParaRPr lang="en-US"/>
          </a:p>
        </p:txBody>
      </p:sp>
      <p:sp>
        <p:nvSpPr>
          <p:cNvPr id="7" name="Freeform 7"/>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1260581" y="1642664"/>
            <a:ext cx="6783101" cy="4747482"/>
          </a:xfrm>
          <a:custGeom>
            <a:avLst/>
            <a:gdLst/>
            <a:ahLst/>
            <a:cxnLst/>
            <a:rect l="l" t="t" r="r" b="b"/>
            <a:pathLst>
              <a:path w="6783101" h="4747482">
                <a:moveTo>
                  <a:pt x="0" y="0"/>
                </a:moveTo>
                <a:lnTo>
                  <a:pt x="6783101" y="0"/>
                </a:lnTo>
                <a:lnTo>
                  <a:pt x="6783101" y="4747482"/>
                </a:lnTo>
                <a:lnTo>
                  <a:pt x="0" y="4747482"/>
                </a:lnTo>
                <a:lnTo>
                  <a:pt x="0" y="0"/>
                </a:lnTo>
                <a:close/>
              </a:path>
            </a:pathLst>
          </a:custGeom>
          <a:blipFill>
            <a:blip r:embed="rId13"/>
            <a:stretch>
              <a:fillRect t="-6936"/>
            </a:stretch>
          </a:blipFill>
        </p:spPr>
        <p:txBody>
          <a:bodyPr/>
          <a:lstStyle/>
          <a:p>
            <a:endParaRPr lang="en-US"/>
          </a:p>
        </p:txBody>
      </p:sp>
      <p:sp>
        <p:nvSpPr>
          <p:cNvPr id="9" name="TextBox 9"/>
          <p:cNvSpPr txBox="1"/>
          <p:nvPr/>
        </p:nvSpPr>
        <p:spPr>
          <a:xfrm>
            <a:off x="1600584" y="897674"/>
            <a:ext cx="3699089"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IMPLEMENTATION</a:t>
            </a:r>
          </a:p>
        </p:txBody>
      </p:sp>
      <p:sp>
        <p:nvSpPr>
          <p:cNvPr id="10" name="TextBox 10"/>
          <p:cNvSpPr txBox="1"/>
          <p:nvPr/>
        </p:nvSpPr>
        <p:spPr>
          <a:xfrm>
            <a:off x="0" y="3312490"/>
            <a:ext cx="9661534" cy="1145719"/>
          </a:xfrm>
          <a:prstGeom prst="rect">
            <a:avLst/>
          </a:prstGeom>
        </p:spPr>
        <p:txBody>
          <a:bodyPr lIns="0" tIns="0" rIns="0" bIns="0" rtlCol="0" anchor="t">
            <a:spAutoFit/>
          </a:bodyPr>
          <a:lstStyle/>
          <a:p>
            <a:pPr algn="ctr">
              <a:lnSpc>
                <a:spcPts val="4575"/>
              </a:lnSpc>
            </a:pPr>
            <a:r>
              <a:rPr lang="en-US" sz="3267">
                <a:solidFill>
                  <a:srgbClr val="000000"/>
                </a:solidFill>
                <a:latin typeface="Canva Sans"/>
                <a:ea typeface="Canva Sans"/>
                <a:cs typeface="Canva Sans"/>
                <a:sym typeface="Canva Sans"/>
              </a:rPr>
              <a:t> Implementation with Mininet and POX Controller</a:t>
            </a:r>
          </a:p>
        </p:txBody>
      </p:sp>
      <p:sp>
        <p:nvSpPr>
          <p:cNvPr id="11" name="TextBox 11"/>
          <p:cNvSpPr txBox="1"/>
          <p:nvPr/>
        </p:nvSpPr>
        <p:spPr>
          <a:xfrm>
            <a:off x="1793807" y="5219844"/>
            <a:ext cx="582468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Why we use Pox controller ?</a:t>
            </a:r>
          </a:p>
        </p:txBody>
      </p:sp>
      <p:sp>
        <p:nvSpPr>
          <p:cNvPr id="12" name="TextBox 12"/>
          <p:cNvSpPr txBox="1"/>
          <p:nvPr/>
        </p:nvSpPr>
        <p:spPr>
          <a:xfrm>
            <a:off x="1126859" y="6656161"/>
            <a:ext cx="9468928" cy="2658923"/>
          </a:xfrm>
          <a:prstGeom prst="rect">
            <a:avLst/>
          </a:prstGeom>
        </p:spPr>
        <p:txBody>
          <a:bodyPr lIns="0" tIns="0" rIns="0" bIns="0" rtlCol="0" anchor="t">
            <a:spAutoFit/>
          </a:bodyPr>
          <a:lstStyle/>
          <a:p>
            <a:pPr algn="ctr">
              <a:lnSpc>
                <a:spcPts val="5312"/>
              </a:lnSpc>
            </a:pPr>
            <a:r>
              <a:rPr lang="en-US" sz="3794">
                <a:solidFill>
                  <a:srgbClr val="000000"/>
                </a:solidFill>
                <a:latin typeface="Canva Sans"/>
                <a:ea typeface="Canva Sans"/>
                <a:cs typeface="Canva Sans"/>
                <a:sym typeface="Canva Sans"/>
              </a:rPr>
              <a:t>1)Flexibility and Customizability</a:t>
            </a:r>
          </a:p>
          <a:p>
            <a:pPr algn="ctr">
              <a:lnSpc>
                <a:spcPts val="5312"/>
              </a:lnSpc>
            </a:pPr>
            <a:r>
              <a:rPr lang="en-US" sz="3794">
                <a:solidFill>
                  <a:srgbClr val="000000"/>
                </a:solidFill>
                <a:latin typeface="Canva Sans"/>
                <a:ea typeface="Canva Sans"/>
                <a:cs typeface="Canva Sans"/>
                <a:sym typeface="Canva Sans"/>
              </a:rPr>
              <a:t>2)Active Community and Documentation</a:t>
            </a:r>
          </a:p>
          <a:p>
            <a:pPr algn="ctr">
              <a:lnSpc>
                <a:spcPts val="5312"/>
              </a:lnSpc>
            </a:pPr>
            <a:r>
              <a:rPr lang="en-US" sz="3794">
                <a:solidFill>
                  <a:srgbClr val="000000"/>
                </a:solidFill>
                <a:latin typeface="Canva Sans"/>
                <a:ea typeface="Canva Sans"/>
                <a:cs typeface="Canva Sans"/>
                <a:sym typeface="Canva Sans"/>
              </a:rPr>
              <a:t>3)Support for SDN Concepts</a:t>
            </a:r>
          </a:p>
          <a:p>
            <a:pPr algn="ctr">
              <a:lnSpc>
                <a:spcPts val="5312"/>
              </a:lnSpc>
            </a:pPr>
            <a:endParaRPr lang="en-US" sz="3794">
              <a:solidFill>
                <a:srgbClr val="000000"/>
              </a:solidFill>
              <a:latin typeface="Canva Sans"/>
              <a:ea typeface="Canva Sans"/>
              <a:cs typeface="Canva Sans"/>
              <a:sym typeface="Canva Sans"/>
            </a:endParaRPr>
          </a:p>
        </p:txBody>
      </p:sp>
      <p:sp>
        <p:nvSpPr>
          <p:cNvPr id="13" name="Freeform 13"/>
          <p:cNvSpPr/>
          <p:nvPr/>
        </p:nvSpPr>
        <p:spPr>
          <a:xfrm>
            <a:off x="12129869" y="6390146"/>
            <a:ext cx="4600458" cy="3896854"/>
          </a:xfrm>
          <a:custGeom>
            <a:avLst/>
            <a:gdLst/>
            <a:ahLst/>
            <a:cxnLst/>
            <a:rect l="l" t="t" r="r" b="b"/>
            <a:pathLst>
              <a:path w="4600458" h="3896854">
                <a:moveTo>
                  <a:pt x="0" y="0"/>
                </a:moveTo>
                <a:lnTo>
                  <a:pt x="4600459" y="0"/>
                </a:lnTo>
                <a:lnTo>
                  <a:pt x="4600459" y="3896854"/>
                </a:lnTo>
                <a:lnTo>
                  <a:pt x="0" y="3896854"/>
                </a:lnTo>
                <a:lnTo>
                  <a:pt x="0" y="0"/>
                </a:lnTo>
                <a:close/>
              </a:path>
            </a:pathLst>
          </a:custGeom>
          <a:blipFill>
            <a:blip r:embed="rId14"/>
            <a:stretch>
              <a:fillRect t="-4843"/>
            </a:stretch>
          </a:blipFill>
        </p:spPr>
        <p:txBody>
          <a:bodyPr/>
          <a:lstStyle/>
          <a:p>
            <a:endParaRPr lang="en-US"/>
          </a:p>
        </p:txBody>
      </p:sp>
      <p:sp>
        <p:nvSpPr>
          <p:cNvPr id="14" name="TextBox 14"/>
          <p:cNvSpPr txBox="1"/>
          <p:nvPr/>
        </p:nvSpPr>
        <p:spPr>
          <a:xfrm>
            <a:off x="4830767" y="971916"/>
            <a:ext cx="7113091" cy="1543048"/>
          </a:xfrm>
          <a:prstGeom prst="rect">
            <a:avLst/>
          </a:prstGeom>
        </p:spPr>
        <p:txBody>
          <a:bodyPr lIns="0" tIns="0" rIns="0" bIns="0" rtlCol="0" anchor="t">
            <a:spAutoFit/>
          </a:bodyPr>
          <a:lstStyle/>
          <a:p>
            <a:pPr algn="ctr">
              <a:lnSpc>
                <a:spcPts val="12600"/>
              </a:lnSpc>
            </a:pPr>
            <a:r>
              <a:rPr lang="en-US" sz="9000" dirty="0" err="1">
                <a:solidFill>
                  <a:srgbClr val="5383FF"/>
                </a:solidFill>
                <a:latin typeface="Canva Sans Bold"/>
                <a:ea typeface="Canva Sans Bold"/>
                <a:cs typeface="Canva Sans Bold"/>
                <a:sym typeface="Canva Sans Bold"/>
              </a:rPr>
              <a:t>Mininet&amp;pox</a:t>
            </a:r>
            <a:endParaRPr lang="en-US" sz="9000" dirty="0">
              <a:solidFill>
                <a:srgbClr val="5383FF"/>
              </a:solidFill>
              <a:latin typeface="Canva Sans Bold"/>
              <a:ea typeface="Canva Sans Bold"/>
              <a:cs typeface="Canva Sans Bold"/>
              <a:sym typeface="Canva Sans Bold"/>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27367"/>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957634" y="2619165"/>
            <a:ext cx="9968130" cy="5048670"/>
          </a:xfrm>
          <a:custGeom>
            <a:avLst/>
            <a:gdLst/>
            <a:ahLst/>
            <a:cxnLst/>
            <a:rect l="l" t="t" r="r" b="b"/>
            <a:pathLst>
              <a:path w="9968130" h="5048670">
                <a:moveTo>
                  <a:pt x="0" y="0"/>
                </a:moveTo>
                <a:lnTo>
                  <a:pt x="9968129" y="0"/>
                </a:lnTo>
                <a:lnTo>
                  <a:pt x="9968129" y="5048670"/>
                </a:lnTo>
                <a:lnTo>
                  <a:pt x="0" y="5048670"/>
                </a:lnTo>
                <a:lnTo>
                  <a:pt x="0" y="0"/>
                </a:lnTo>
                <a:close/>
              </a:path>
            </a:pathLst>
          </a:custGeom>
          <a:blipFill>
            <a:blip r:embed="rId4"/>
            <a:stretch>
              <a:fillRect l="-5034"/>
            </a:stretch>
          </a:blipFill>
        </p:spPr>
        <p:txBody>
          <a:bodyPr/>
          <a:lstStyle/>
          <a:p>
            <a:endParaRPr lang="en-US"/>
          </a:p>
        </p:txBody>
      </p:sp>
      <p:sp>
        <p:nvSpPr>
          <p:cNvPr id="4" name="TextBox 4"/>
          <p:cNvSpPr txBox="1"/>
          <p:nvPr/>
        </p:nvSpPr>
        <p:spPr>
          <a:xfrm>
            <a:off x="1664094" y="772636"/>
            <a:ext cx="3699089" cy="271516"/>
          </a:xfrm>
          <a:prstGeom prst="rect">
            <a:avLst/>
          </a:prstGeom>
        </p:spPr>
        <p:txBody>
          <a:bodyPr lIns="0" tIns="0" rIns="0" bIns="0" rtlCol="0" anchor="t">
            <a:spAutoFit/>
          </a:bodyPr>
          <a:lstStyle/>
          <a:p>
            <a:pPr algn="l">
              <a:lnSpc>
                <a:spcPts val="1969"/>
              </a:lnSpc>
            </a:pPr>
            <a:r>
              <a:rPr lang="en-US" sz="1969">
                <a:solidFill>
                  <a:srgbClr val="0A0147"/>
                </a:solidFill>
                <a:latin typeface="Glacial Indifference Bold"/>
                <a:ea typeface="Glacial Indifference Bold"/>
                <a:cs typeface="Glacial Indifference Bold"/>
                <a:sym typeface="Glacial Indifference Bold"/>
              </a:rPr>
              <a:t>IMPLEMENTATION</a:t>
            </a:r>
          </a:p>
        </p:txBody>
      </p:sp>
      <p:sp>
        <p:nvSpPr>
          <p:cNvPr id="5" name="TextBox 5"/>
          <p:cNvSpPr txBox="1"/>
          <p:nvPr/>
        </p:nvSpPr>
        <p:spPr>
          <a:xfrm>
            <a:off x="1314642" y="3092323"/>
            <a:ext cx="4340364" cy="1399164"/>
          </a:xfrm>
          <a:prstGeom prst="rect">
            <a:avLst/>
          </a:prstGeom>
        </p:spPr>
        <p:txBody>
          <a:bodyPr lIns="0" tIns="0" rIns="0" bIns="0" rtlCol="0" anchor="t">
            <a:spAutoFit/>
          </a:bodyPr>
          <a:lstStyle/>
          <a:p>
            <a:pPr algn="ctr">
              <a:lnSpc>
                <a:spcPts val="3744"/>
              </a:lnSpc>
            </a:pPr>
            <a:r>
              <a:rPr lang="en-US" sz="2674">
                <a:solidFill>
                  <a:srgbClr val="000000"/>
                </a:solidFill>
                <a:latin typeface="Canva Sans Bold"/>
                <a:ea typeface="Canva Sans Bold"/>
                <a:cs typeface="Canva Sans Bold"/>
                <a:sym typeface="Canva Sans Bold"/>
              </a:rPr>
              <a:t>Setting the Stage for SDN Exploration</a:t>
            </a:r>
          </a:p>
          <a:p>
            <a:pPr algn="ctr">
              <a:lnSpc>
                <a:spcPts val="3744"/>
              </a:lnSpc>
            </a:pPr>
            <a:endParaRPr lang="en-US" sz="2674">
              <a:solidFill>
                <a:srgbClr val="000000"/>
              </a:solidFill>
              <a:latin typeface="Canva Sans Bold"/>
              <a:ea typeface="Canva Sans Bold"/>
              <a:cs typeface="Canva Sans Bold"/>
              <a:sym typeface="Canva Sans Bold"/>
            </a:endParaRPr>
          </a:p>
        </p:txBody>
      </p:sp>
      <p:sp>
        <p:nvSpPr>
          <p:cNvPr id="6" name="TextBox 6"/>
          <p:cNvSpPr txBox="1"/>
          <p:nvPr/>
        </p:nvSpPr>
        <p:spPr>
          <a:xfrm>
            <a:off x="484306" y="4561511"/>
            <a:ext cx="6630130" cy="5533094"/>
          </a:xfrm>
          <a:prstGeom prst="rect">
            <a:avLst/>
          </a:prstGeom>
        </p:spPr>
        <p:txBody>
          <a:bodyPr lIns="0" tIns="0" rIns="0" bIns="0" rtlCol="0" anchor="t">
            <a:spAutoFit/>
          </a:bodyPr>
          <a:lstStyle/>
          <a:p>
            <a:pPr algn="l">
              <a:lnSpc>
                <a:spcPts val="3481"/>
              </a:lnSpc>
            </a:pPr>
            <a:r>
              <a:rPr lang="en-US" sz="2486">
                <a:solidFill>
                  <a:srgbClr val="000000"/>
                </a:solidFill>
                <a:latin typeface="Canva Sans"/>
                <a:ea typeface="Canva Sans"/>
                <a:cs typeface="Canva Sans"/>
                <a:sym typeface="Canva Sans"/>
              </a:rPr>
              <a:t>1)Installing ubuntu </a:t>
            </a:r>
          </a:p>
          <a:p>
            <a:pPr algn="l">
              <a:lnSpc>
                <a:spcPts val="3481"/>
              </a:lnSpc>
            </a:pPr>
            <a:r>
              <a:rPr lang="en-US" sz="2486">
                <a:solidFill>
                  <a:srgbClr val="000000"/>
                </a:solidFill>
                <a:latin typeface="Canva Sans"/>
                <a:ea typeface="Canva Sans"/>
                <a:cs typeface="Canva Sans"/>
                <a:sym typeface="Canva Sans"/>
              </a:rPr>
              <a:t>2)Installing Mininet and pox controller</a:t>
            </a:r>
          </a:p>
          <a:p>
            <a:pPr algn="l">
              <a:lnSpc>
                <a:spcPts val="3481"/>
              </a:lnSpc>
            </a:pPr>
            <a:r>
              <a:rPr lang="en-US" sz="2486">
                <a:solidFill>
                  <a:srgbClr val="000000"/>
                </a:solidFill>
                <a:latin typeface="Canva Sans"/>
                <a:ea typeface="Canva Sans"/>
                <a:cs typeface="Canva Sans"/>
                <a:sym typeface="Canva Sans"/>
              </a:rPr>
              <a:t>$. /pox.py openflow. of_01 --port=6100 forwarding. l2_pairs </a:t>
            </a:r>
          </a:p>
          <a:p>
            <a:pPr algn="l">
              <a:lnSpc>
                <a:spcPts val="3481"/>
              </a:lnSpc>
            </a:pPr>
            <a:endParaRPr lang="en-US" sz="2486">
              <a:solidFill>
                <a:srgbClr val="000000"/>
              </a:solidFill>
              <a:latin typeface="Canva Sans"/>
              <a:ea typeface="Canva Sans"/>
              <a:cs typeface="Canva Sans"/>
              <a:sym typeface="Canva Sans"/>
            </a:endParaRPr>
          </a:p>
          <a:p>
            <a:pPr algn="l">
              <a:lnSpc>
                <a:spcPts val="3481"/>
              </a:lnSpc>
            </a:pPr>
            <a:r>
              <a:rPr lang="en-US" sz="2486">
                <a:solidFill>
                  <a:srgbClr val="000000"/>
                </a:solidFill>
                <a:latin typeface="Canva Sans"/>
                <a:ea typeface="Canva Sans"/>
                <a:cs typeface="Canva Sans"/>
                <a:sym typeface="Canva Sans"/>
              </a:rPr>
              <a:t>$. /pox.py openflow. of_01 --port=6101 forwarding. l2_pairs</a:t>
            </a:r>
          </a:p>
          <a:p>
            <a:pPr algn="l">
              <a:lnSpc>
                <a:spcPts val="3481"/>
              </a:lnSpc>
            </a:pPr>
            <a:r>
              <a:rPr lang="en-US" sz="2486">
                <a:solidFill>
                  <a:srgbClr val="000000"/>
                </a:solidFill>
                <a:latin typeface="Canva Sans"/>
                <a:ea typeface="Canva Sans"/>
                <a:cs typeface="Canva Sans"/>
                <a:sym typeface="Canva Sans"/>
              </a:rPr>
              <a:t>$sudo mn --switch ovsk --topo tree,depth=2,fanout=4--</a:t>
            </a:r>
          </a:p>
          <a:p>
            <a:pPr algn="l">
              <a:lnSpc>
                <a:spcPts val="3481"/>
              </a:lnSpc>
            </a:pPr>
            <a:r>
              <a:rPr lang="en-US" sz="2486">
                <a:solidFill>
                  <a:srgbClr val="000000"/>
                </a:solidFill>
                <a:latin typeface="Canva Sans"/>
                <a:ea typeface="Canva Sans"/>
                <a:cs typeface="Canva Sans"/>
                <a:sym typeface="Canva Sans"/>
              </a:rPr>
              <a:t>controller=remote,ip=127.0.0.1,port=6100</a:t>
            </a:r>
          </a:p>
          <a:p>
            <a:pPr algn="l">
              <a:lnSpc>
                <a:spcPts val="3481"/>
              </a:lnSpc>
            </a:pPr>
            <a:endParaRPr lang="en-US" sz="2486">
              <a:solidFill>
                <a:srgbClr val="000000"/>
              </a:solidFill>
              <a:latin typeface="Canva Sans"/>
              <a:ea typeface="Canva Sans"/>
              <a:cs typeface="Canva Sans"/>
              <a:sym typeface="Canva Sans"/>
            </a:endParaRPr>
          </a:p>
          <a:p>
            <a:pPr algn="ctr">
              <a:lnSpc>
                <a:spcPts val="2921"/>
              </a:lnSpc>
            </a:pPr>
            <a:endParaRPr lang="en-US" sz="2486">
              <a:solidFill>
                <a:srgbClr val="000000"/>
              </a:solidFill>
              <a:latin typeface="Canva Sans"/>
              <a:ea typeface="Canva Sans"/>
              <a:cs typeface="Canva Sans"/>
              <a:sym typeface="Canva Sans"/>
            </a:endParaRPr>
          </a:p>
          <a:p>
            <a:pPr algn="ctr">
              <a:lnSpc>
                <a:spcPts val="2921"/>
              </a:lnSpc>
            </a:pPr>
            <a:r>
              <a:rPr lang="en-US" sz="2086">
                <a:solidFill>
                  <a:srgbClr val="000000"/>
                </a:solidFill>
                <a:latin typeface="Canva Sans"/>
                <a:ea typeface="Canva Sans"/>
                <a:cs typeface="Canva Sans"/>
                <a:sym typeface="Canva Sans"/>
              </a:rPr>
              <a:t>, </a:t>
            </a:r>
          </a:p>
        </p:txBody>
      </p:sp>
      <p:sp>
        <p:nvSpPr>
          <p:cNvPr id="7" name="TextBox 7"/>
          <p:cNvSpPr txBox="1"/>
          <p:nvPr/>
        </p:nvSpPr>
        <p:spPr>
          <a:xfrm>
            <a:off x="5436542" y="872702"/>
            <a:ext cx="7113091" cy="1543048"/>
          </a:xfrm>
          <a:prstGeom prst="rect">
            <a:avLst/>
          </a:prstGeom>
        </p:spPr>
        <p:txBody>
          <a:bodyPr lIns="0" tIns="0" rIns="0" bIns="0" rtlCol="0" anchor="t">
            <a:spAutoFit/>
          </a:bodyPr>
          <a:lstStyle/>
          <a:p>
            <a:pPr algn="ctr">
              <a:lnSpc>
                <a:spcPts val="12600"/>
              </a:lnSpc>
            </a:pPr>
            <a:r>
              <a:rPr lang="en-US" sz="9000">
                <a:solidFill>
                  <a:srgbClr val="5383FF"/>
                </a:solidFill>
                <a:latin typeface="Canva Sans Bold"/>
                <a:ea typeface="Canva Sans Bold"/>
                <a:cs typeface="Canva Sans Bold"/>
                <a:sym typeface="Canva Sans Bold"/>
              </a:rPr>
              <a:t>Mininet&amp;pox</a:t>
            </a:r>
          </a:p>
        </p:txBody>
      </p:sp>
      <p:sp>
        <p:nvSpPr>
          <p:cNvPr id="8" name="Freeform 8"/>
          <p:cNvSpPr/>
          <p:nvPr/>
        </p:nvSpPr>
        <p:spPr>
          <a:xfrm>
            <a:off x="9144000" y="-1202227"/>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6816" y="445145"/>
            <a:ext cx="571884" cy="583555"/>
          </a:xfrm>
          <a:custGeom>
            <a:avLst/>
            <a:gdLst/>
            <a:ahLst/>
            <a:cxnLst/>
            <a:rect l="l" t="t" r="r" b="b"/>
            <a:pathLst>
              <a:path w="571884" h="583555">
                <a:moveTo>
                  <a:pt x="0" y="0"/>
                </a:moveTo>
                <a:lnTo>
                  <a:pt x="571884" y="0"/>
                </a:lnTo>
                <a:lnTo>
                  <a:pt x="571884" y="583555"/>
                </a:lnTo>
                <a:lnTo>
                  <a:pt x="0" y="583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12280" y="4577601"/>
            <a:ext cx="7363238" cy="2503351"/>
          </a:xfrm>
          <a:custGeom>
            <a:avLst/>
            <a:gdLst/>
            <a:ahLst/>
            <a:cxnLst/>
            <a:rect l="l" t="t" r="r" b="b"/>
            <a:pathLst>
              <a:path w="7363238" h="2503351">
                <a:moveTo>
                  <a:pt x="0" y="0"/>
                </a:moveTo>
                <a:lnTo>
                  <a:pt x="7363238" y="0"/>
                </a:lnTo>
                <a:lnTo>
                  <a:pt x="7363238" y="2503350"/>
                </a:lnTo>
                <a:lnTo>
                  <a:pt x="0" y="2503350"/>
                </a:lnTo>
                <a:lnTo>
                  <a:pt x="0" y="0"/>
                </a:lnTo>
                <a:close/>
              </a:path>
            </a:pathLst>
          </a:custGeom>
          <a:blipFill>
            <a:blip r:embed="rId4"/>
            <a:stretch>
              <a:fillRect l="-879" r="-47039" b="-8769"/>
            </a:stretch>
          </a:blipFill>
        </p:spPr>
        <p:txBody>
          <a:bodyPr/>
          <a:lstStyle/>
          <a:p>
            <a:endParaRPr lang="en-US"/>
          </a:p>
        </p:txBody>
      </p:sp>
      <p:sp>
        <p:nvSpPr>
          <p:cNvPr id="4" name="Freeform 4"/>
          <p:cNvSpPr/>
          <p:nvPr/>
        </p:nvSpPr>
        <p:spPr>
          <a:xfrm>
            <a:off x="8916285" y="4073616"/>
            <a:ext cx="9017500" cy="5370147"/>
          </a:xfrm>
          <a:custGeom>
            <a:avLst/>
            <a:gdLst/>
            <a:ahLst/>
            <a:cxnLst/>
            <a:rect l="l" t="t" r="r" b="b"/>
            <a:pathLst>
              <a:path w="9017500" h="5370147">
                <a:moveTo>
                  <a:pt x="0" y="0"/>
                </a:moveTo>
                <a:lnTo>
                  <a:pt x="9017501" y="0"/>
                </a:lnTo>
                <a:lnTo>
                  <a:pt x="9017501" y="5370147"/>
                </a:lnTo>
                <a:lnTo>
                  <a:pt x="0" y="5370147"/>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2895600" y="845724"/>
            <a:ext cx="13535136" cy="1450269"/>
          </a:xfrm>
          <a:prstGeom prst="rect">
            <a:avLst/>
          </a:prstGeom>
        </p:spPr>
        <p:txBody>
          <a:bodyPr wrap="square" lIns="0" tIns="0" rIns="0" bIns="0" rtlCol="0" anchor="t">
            <a:spAutoFit/>
          </a:bodyPr>
          <a:lstStyle/>
          <a:p>
            <a:pPr algn="ctr">
              <a:lnSpc>
                <a:spcPts val="12604"/>
              </a:lnSpc>
            </a:pPr>
            <a:r>
              <a:rPr lang="en-US" sz="7200" dirty="0">
                <a:solidFill>
                  <a:srgbClr val="5383FF"/>
                </a:solidFill>
                <a:latin typeface="Canva Sans Bold"/>
                <a:ea typeface="Canva Sans Bold"/>
                <a:cs typeface="Canva Sans Bold"/>
                <a:sym typeface="Canva Sans Bold"/>
              </a:rPr>
              <a:t>Testing Network Connectivity </a:t>
            </a:r>
          </a:p>
        </p:txBody>
      </p:sp>
      <p:sp>
        <p:nvSpPr>
          <p:cNvPr id="6" name="TextBox 6"/>
          <p:cNvSpPr txBox="1"/>
          <p:nvPr/>
        </p:nvSpPr>
        <p:spPr>
          <a:xfrm>
            <a:off x="1159802" y="616665"/>
            <a:ext cx="2650197" cy="256480"/>
          </a:xfrm>
          <a:prstGeom prst="rect">
            <a:avLst/>
          </a:prstGeom>
        </p:spPr>
        <p:txBody>
          <a:bodyPr wrap="square" lIns="0" tIns="0" rIns="0" bIns="0" rtlCol="0" anchor="t">
            <a:spAutoFit/>
          </a:bodyPr>
          <a:lstStyle/>
          <a:p>
            <a:pPr algn="ctr">
              <a:lnSpc>
                <a:spcPts val="1969"/>
              </a:lnSpc>
              <a:spcBef>
                <a:spcPct val="0"/>
              </a:spcBef>
            </a:pPr>
            <a:r>
              <a:rPr lang="en-US" sz="1969" dirty="0">
                <a:latin typeface="Glacial Indifference Bold"/>
                <a:ea typeface="Glacial Indifference Bold"/>
                <a:cs typeface="Glacial Indifference Bold"/>
                <a:sym typeface="Glacial Indifference Bold"/>
              </a:rPr>
              <a:t>IMPLEMENTATION</a:t>
            </a:r>
          </a:p>
        </p:txBody>
      </p:sp>
      <p:sp>
        <p:nvSpPr>
          <p:cNvPr id="7" name="TextBox 7"/>
          <p:cNvSpPr txBox="1"/>
          <p:nvPr/>
        </p:nvSpPr>
        <p:spPr>
          <a:xfrm>
            <a:off x="0" y="2797061"/>
            <a:ext cx="7875518"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 1)A ping from h1 to h2 (send 4 packets) </a:t>
            </a:r>
          </a:p>
          <a:p>
            <a:pPr algn="ctr">
              <a:lnSpc>
                <a:spcPts val="4759"/>
              </a:lnSpc>
            </a:pPr>
            <a:endParaRPr lang="en-US" sz="3399">
              <a:solidFill>
                <a:srgbClr val="000000"/>
              </a:solidFill>
              <a:latin typeface="Canva Sans"/>
              <a:ea typeface="Canva Sans"/>
              <a:cs typeface="Canva Sans"/>
              <a:sym typeface="Canva Sans"/>
            </a:endParaRPr>
          </a:p>
        </p:txBody>
      </p:sp>
      <p:sp>
        <p:nvSpPr>
          <p:cNvPr id="8" name="TextBox 8"/>
          <p:cNvSpPr txBox="1"/>
          <p:nvPr/>
        </p:nvSpPr>
        <p:spPr>
          <a:xfrm>
            <a:off x="8812974" y="2702972"/>
            <a:ext cx="9475026"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2)S1 flow rules after pingall and there are more flow rules.</a:t>
            </a:r>
          </a:p>
          <a:p>
            <a:pPr algn="ctr">
              <a:lnSpc>
                <a:spcPts val="4759"/>
              </a:lnSpc>
            </a:pPr>
            <a:endParaRPr lang="en-US" sz="3399">
              <a:solidFill>
                <a:srgbClr val="000000"/>
              </a:solidFill>
              <a:latin typeface="Canva Sans"/>
              <a:ea typeface="Canva Sans"/>
              <a:cs typeface="Canva Sans"/>
              <a:sym typeface="Canva Sans"/>
            </a:endParaRPr>
          </a:p>
        </p:txBody>
      </p:sp>
      <p:sp>
        <p:nvSpPr>
          <p:cNvPr id="9" name="Freeform 9"/>
          <p:cNvSpPr/>
          <p:nvPr/>
        </p:nvSpPr>
        <p:spPr>
          <a:xfrm>
            <a:off x="9144000" y="-1202227"/>
            <a:ext cx="2430974" cy="2404454"/>
          </a:xfrm>
          <a:custGeom>
            <a:avLst/>
            <a:gdLst/>
            <a:ahLst/>
            <a:cxnLst/>
            <a:rect l="l" t="t" r="r" b="b"/>
            <a:pathLst>
              <a:path w="2430974" h="2404454">
                <a:moveTo>
                  <a:pt x="0" y="0"/>
                </a:moveTo>
                <a:lnTo>
                  <a:pt x="2430974" y="0"/>
                </a:lnTo>
                <a:lnTo>
                  <a:pt x="2430974" y="2404454"/>
                </a:lnTo>
                <a:lnTo>
                  <a:pt x="0" y="24044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1699</Words>
  <Application>Microsoft Office PowerPoint</Application>
  <PresentationFormat>مخصص</PresentationFormat>
  <Paragraphs>268</Paragraphs>
  <Slides>50</Slides>
  <Notes>0</Notes>
  <HiddenSlides>0</HiddenSlides>
  <MMClips>0</MMClips>
  <ScaleCrop>false</ScaleCrop>
  <HeadingPairs>
    <vt:vector size="6" baseType="variant">
      <vt:variant>
        <vt:lpstr>الخطوط المستخدمة</vt:lpstr>
      </vt:variant>
      <vt:variant>
        <vt:i4>11</vt:i4>
      </vt:variant>
      <vt:variant>
        <vt:lpstr>نسق</vt:lpstr>
      </vt:variant>
      <vt:variant>
        <vt:i4>1</vt:i4>
      </vt:variant>
      <vt:variant>
        <vt:lpstr>عناوين الشرائح</vt:lpstr>
      </vt:variant>
      <vt:variant>
        <vt:i4>50</vt:i4>
      </vt:variant>
    </vt:vector>
  </HeadingPairs>
  <TitlesOfParts>
    <vt:vector size="62" baseType="lpstr">
      <vt:lpstr>Glacial Indifference Bold</vt:lpstr>
      <vt:lpstr>Canva Sans</vt:lpstr>
      <vt:lpstr>Canva Sans Bold</vt:lpstr>
      <vt:lpstr>Calibri</vt:lpstr>
      <vt:lpstr>Glacial Indifference</vt:lpstr>
      <vt:lpstr>Arial</vt:lpstr>
      <vt:lpstr>Open Sans</vt:lpstr>
      <vt:lpstr>DM Sans Bold</vt:lpstr>
      <vt:lpstr>DM Sans</vt:lpstr>
      <vt:lpstr>Impact</vt:lpstr>
      <vt:lpstr>Open Sans Bold</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Purple, Blue and Neon Yellow Techno Modern Artificial Intelligence (AI) Startup Business Plan</dc:title>
  <cp:lastModifiedBy>khaled motawea</cp:lastModifiedBy>
  <cp:revision>3</cp:revision>
  <dcterms:created xsi:type="dcterms:W3CDTF">2006-08-16T00:00:00Z</dcterms:created>
  <dcterms:modified xsi:type="dcterms:W3CDTF">2026-01-01T11:46:47Z</dcterms:modified>
  <dc:identifier>DAFn5LKwbw4</dc:identifier>
</cp:coreProperties>
</file>